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handoutMasterIdLst>
    <p:handoutMasterId r:id="rId30"/>
  </p:handoutMasterIdLst>
  <p:sldIdLst>
    <p:sldId id="257" r:id="rId2"/>
    <p:sldId id="329" r:id="rId3"/>
    <p:sldId id="267" r:id="rId4"/>
    <p:sldId id="333" r:id="rId5"/>
    <p:sldId id="334" r:id="rId6"/>
    <p:sldId id="300" r:id="rId7"/>
    <p:sldId id="322" r:id="rId8"/>
    <p:sldId id="321" r:id="rId9"/>
    <p:sldId id="346" r:id="rId10"/>
    <p:sldId id="264" r:id="rId11"/>
    <p:sldId id="326" r:id="rId12"/>
    <p:sldId id="301" r:id="rId13"/>
    <p:sldId id="260" r:id="rId14"/>
    <p:sldId id="349" r:id="rId15"/>
    <p:sldId id="360" r:id="rId16"/>
    <p:sldId id="353" r:id="rId17"/>
    <p:sldId id="303" r:id="rId18"/>
    <p:sldId id="308" r:id="rId19"/>
    <p:sldId id="302" r:id="rId20"/>
    <p:sldId id="354" r:id="rId21"/>
    <p:sldId id="355" r:id="rId22"/>
    <p:sldId id="359" r:id="rId23"/>
    <p:sldId id="356" r:id="rId24"/>
    <p:sldId id="306" r:id="rId25"/>
    <p:sldId id="305" r:id="rId26"/>
    <p:sldId id="357" r:id="rId27"/>
    <p:sldId id="358"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6"/>
    <p:restoredTop sz="94614"/>
  </p:normalViewPr>
  <p:slideViewPr>
    <p:cSldViewPr>
      <p:cViewPr varScale="1">
        <p:scale>
          <a:sx n="143" d="100"/>
          <a:sy n="143" d="100"/>
        </p:scale>
        <p:origin x="200" y="6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6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27CE5E6-0965-B560-0887-AC44B09C44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B50AC68B-99AB-35C8-C547-EBD7753D2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ADBEBC49-F44C-394C-93E0-C8F5BFA8EBF9}" type="datetimeFigureOut">
              <a:rPr lang="en-US"/>
              <a:pPr>
                <a:defRPr/>
              </a:pPr>
              <a:t>11/17/22</a:t>
            </a:fld>
            <a:endParaRPr lang="en-US"/>
          </a:p>
        </p:txBody>
      </p:sp>
      <p:sp>
        <p:nvSpPr>
          <p:cNvPr id="4" name="Footer Placeholder 3">
            <a:extLst>
              <a:ext uri="{FF2B5EF4-FFF2-40B4-BE49-F238E27FC236}">
                <a16:creationId xmlns:a16="http://schemas.microsoft.com/office/drawing/2014/main" id="{178C3A52-E3D3-5FC8-D96F-89373EF3D9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5" name="Slide Number Placeholder 4">
            <a:extLst>
              <a:ext uri="{FF2B5EF4-FFF2-40B4-BE49-F238E27FC236}">
                <a16:creationId xmlns:a16="http://schemas.microsoft.com/office/drawing/2014/main" id="{B3B002DC-E3F5-685B-22A7-DCE708792287}"/>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53B28AD6-1DF4-8A48-B7E5-0CA918ECB53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40753E77-B16E-DA51-7DEC-BE8CC936691A}"/>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7E45F4F1-3E3B-EF73-BA4C-D46C3864399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771294C4-7754-A7E6-8C80-CCC274304509}"/>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45BB3213-14CD-C5B5-3013-808C13B13909}"/>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A001D7FC-79AA-2DF5-4945-3B0C47163001}"/>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3B92CF90-1808-8905-1BF9-F5A103DE252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3E305E29-E56D-A746-8E0C-C7B9C590FBCF}"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a:extLst>
              <a:ext uri="{FF2B5EF4-FFF2-40B4-BE49-F238E27FC236}">
                <a16:creationId xmlns:a16="http://schemas.microsoft.com/office/drawing/2014/main" id="{70E2FC1B-2C73-6D36-C1BE-575A59531BC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380D48B-78E4-1A4B-BB39-BED4A7055D38}" type="slidenum">
              <a:rPr lang="en-US" altLang="en-US" sz="1200" smtClean="0">
                <a:latin typeface="Times" charset="0"/>
              </a:rPr>
              <a:pPr/>
              <a:t>2</a:t>
            </a:fld>
            <a:endParaRPr lang="en-US" altLang="en-US" sz="1200">
              <a:latin typeface="Times" charset="0"/>
            </a:endParaRPr>
          </a:p>
        </p:txBody>
      </p:sp>
      <p:sp>
        <p:nvSpPr>
          <p:cNvPr id="38914" name="Rectangle 2">
            <a:extLst>
              <a:ext uri="{FF2B5EF4-FFF2-40B4-BE49-F238E27FC236}">
                <a16:creationId xmlns:a16="http://schemas.microsoft.com/office/drawing/2014/main" id="{26294615-0E25-4A36-E455-BB0565D61EE8}"/>
              </a:ext>
            </a:extLst>
          </p:cNvPr>
          <p:cNvSpPr>
            <a:spLocks noChangeArrowheads="1" noTextEdit="1"/>
          </p:cNvSpPr>
          <p:nvPr>
            <p:ph type="sldImg"/>
          </p:nvPr>
        </p:nvSpPr>
        <p:spPr>
          <a:ln/>
        </p:spPr>
      </p:sp>
      <p:sp>
        <p:nvSpPr>
          <p:cNvPr id="38915" name="Rectangle 3">
            <a:extLst>
              <a:ext uri="{FF2B5EF4-FFF2-40B4-BE49-F238E27FC236}">
                <a16:creationId xmlns:a16="http://schemas.microsoft.com/office/drawing/2014/main" id="{0087CAE0-3CB6-F875-19D9-A6A15468E2B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ＭＳ Ｐゴシック"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124E55F6-B533-8A5E-D66D-F1579D2073ED}"/>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054B2F98-4AAF-8C2E-FBCA-0EA55B682B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0"/>
              </a:spcBef>
            </a:pPr>
            <a:endParaRPr lang="en-US" altLang="en-US">
              <a:ea typeface="ＭＳ Ｐゴシック" panose="020B0600070205080204" pitchFamily="34" charset="-128"/>
            </a:endParaRPr>
          </a:p>
        </p:txBody>
      </p:sp>
      <p:sp>
        <p:nvSpPr>
          <p:cNvPr id="61443" name="Slide Number Placeholder 3">
            <a:extLst>
              <a:ext uri="{FF2B5EF4-FFF2-40B4-BE49-F238E27FC236}">
                <a16:creationId xmlns:a16="http://schemas.microsoft.com/office/drawing/2014/main" id="{05B1D9AA-60E9-6BA4-6569-810CFA8E9F7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274573-EE42-0E4E-83C8-02BACA411B79}" type="slidenum">
              <a:rPr lang="en-US" altLang="en-US" sz="1200" smtClean="0">
                <a:latin typeface="Times" charset="0"/>
              </a:rPr>
              <a:pPr/>
              <a:t>11</a:t>
            </a:fld>
            <a:endParaRPr lang="en-US" altLang="en-US" sz="1200">
              <a:latin typeface="Time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Notes Placeholder 2">
            <a:extLst>
              <a:ext uri="{FF2B5EF4-FFF2-40B4-BE49-F238E27FC236}">
                <a16:creationId xmlns:a16="http://schemas.microsoft.com/office/drawing/2014/main" id="{4FE8A48E-DDA6-F53E-96E9-20F2CEC5A8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ea typeface="ＭＳ Ｐゴシック" panose="020B0600070205080204" pitchFamily="34" charset="-128"/>
            </a:endParaRPr>
          </a:p>
        </p:txBody>
      </p:sp>
      <p:sp>
        <p:nvSpPr>
          <p:cNvPr id="64514" name="Slide Number Placeholder 3">
            <a:extLst>
              <a:ext uri="{FF2B5EF4-FFF2-40B4-BE49-F238E27FC236}">
                <a16:creationId xmlns:a16="http://schemas.microsoft.com/office/drawing/2014/main" id="{12F2A428-937D-22FA-F8BF-B189042205D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9158595-ADE2-8B42-99E0-CD5D9A0A0193}" type="slidenum">
              <a:rPr lang="en-US" altLang="en-US" sz="1200" smtClean="0">
                <a:latin typeface="Times" charset="0"/>
              </a:rPr>
              <a:pPr/>
              <a:t>13</a:t>
            </a:fld>
            <a:endParaRPr lang="en-US" altLang="en-US" sz="1200">
              <a:latin typeface="Time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77BF3F38-84EC-102D-65C7-1A190B0324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8882B4A-04B4-AD4C-9AF7-A8EDE1C853B2}" type="slidenum">
              <a:rPr lang="en-US" altLang="en-US" sz="1200" smtClean="0">
                <a:latin typeface="Times" charset="0"/>
              </a:rPr>
              <a:pPr/>
              <a:t>17</a:t>
            </a:fld>
            <a:endParaRPr lang="en-US" altLang="en-US" sz="1200">
              <a:latin typeface="Times" charset="0"/>
            </a:endParaRPr>
          </a:p>
        </p:txBody>
      </p:sp>
      <p:sp>
        <p:nvSpPr>
          <p:cNvPr id="17410" name="Rectangle 2">
            <a:extLst>
              <a:ext uri="{FF2B5EF4-FFF2-40B4-BE49-F238E27FC236}">
                <a16:creationId xmlns:a16="http://schemas.microsoft.com/office/drawing/2014/main" id="{79A9FBB0-5B69-9A20-8B93-E1D8D037C47D}"/>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F5D79CFD-CF8D-E6B6-66BC-5C18C4D744E7}"/>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a:extLst>
              <a:ext uri="{FF2B5EF4-FFF2-40B4-BE49-F238E27FC236}">
                <a16:creationId xmlns:a16="http://schemas.microsoft.com/office/drawing/2014/main" id="{F888C389-2870-1A85-85A2-1C0F27832A7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3BDB6E6-710A-6241-BA77-8E724EFF773C}" type="slidenum">
              <a:rPr lang="en-US" altLang="en-US" sz="1200" smtClean="0">
                <a:latin typeface="Times" charset="0"/>
              </a:rPr>
              <a:pPr/>
              <a:t>24</a:t>
            </a:fld>
            <a:endParaRPr lang="en-US" altLang="en-US" sz="1200">
              <a:latin typeface="Times" charset="0"/>
            </a:endParaRPr>
          </a:p>
        </p:txBody>
      </p:sp>
      <p:sp>
        <p:nvSpPr>
          <p:cNvPr id="24578" name="Rectangle 2">
            <a:extLst>
              <a:ext uri="{FF2B5EF4-FFF2-40B4-BE49-F238E27FC236}">
                <a16:creationId xmlns:a16="http://schemas.microsoft.com/office/drawing/2014/main" id="{C6BE040E-7AF8-79C3-8B27-20E3280339C4}"/>
              </a:ext>
            </a:extLst>
          </p:cNvPr>
          <p:cNvSpPr>
            <a:spLocks noGrp="1" noRot="1" noChangeAspect="1" noChangeArrowheads="1" noTextEdit="1"/>
          </p:cNvSpPr>
          <p:nvPr>
            <p:ph type="sldImg"/>
          </p:nvPr>
        </p:nvSpPr>
        <p:spPr>
          <a:ln/>
        </p:spPr>
      </p:sp>
      <p:sp>
        <p:nvSpPr>
          <p:cNvPr id="46084" name="Rectangle 3">
            <a:extLst>
              <a:ext uri="{FF2B5EF4-FFF2-40B4-BE49-F238E27FC236}">
                <a16:creationId xmlns:a16="http://schemas.microsoft.com/office/drawing/2014/main" id="{C95D019C-9BBF-F316-13AC-5C52840CAEFA}"/>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2BF93C70-9621-4315-0F31-14B82797F48A}"/>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8AA742FC-0A66-1C5F-AB1E-A7ABA9CBF2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ea typeface="ＭＳ Ｐゴシック" panose="020B0600070205080204" pitchFamily="34" charset="-128"/>
              </a:rPr>
              <a:t>Figure 1.11  Optogenetic methods used to control electrical activity in nerve cells.</a:t>
            </a:r>
            <a:r>
              <a:rPr lang="en-US" altLang="en-US">
                <a:ea typeface="ＭＳ Ｐゴシック" panose="020B0600070205080204" pitchFamily="34" charset="-128"/>
              </a:rPr>
              <a:t> (A) Two bacterial opsins, showing their 7-transmembrane domains. The light-sensing all-</a:t>
            </a:r>
            <a:r>
              <a:rPr lang="en-US" altLang="en-US" i="1">
                <a:ea typeface="ＭＳ Ｐゴシック" panose="020B0600070205080204" pitchFamily="34" charset="-128"/>
              </a:rPr>
              <a:t>trans</a:t>
            </a:r>
            <a:r>
              <a:rPr lang="en-US" altLang="en-US">
                <a:ea typeface="ＭＳ Ｐゴシック" panose="020B0600070205080204" pitchFamily="34" charset="-128"/>
              </a:rPr>
              <a:t> retinal transduces a change in illumination to transiently open the channels. (B) A fiber-optic probe, stabilized with a permanent head mount, can use a laser to deliver a narrow bandwidth of light to specific opsin-expressing neurons. (C) Illumination of bacterial opsins expressed in striatal neurons that regulate movement. Neurons expressing channelrhodopsin in the striatum, where neurons have little or no spontaneous action potential activity (regions on the graph with very few marks), fire robustly when illuminated (the histogram indicates action potential frequency when light is on and channelrhodopsin is activated). (D) Neurons in the substantia nigra pars reticulata, where neurons have a high frequency of spontaneous action potential activity (rasters and histograms in the left- and right-flanking regions), can be “silenced” transiently by illumination in the striatum. The striatal axons release the inhibitory neurotransmitter GABA. Thus, when the striatal neurons are stimulated optogenetically, the result of the “activation” is increased inhibition in the substantia nigra. Thus, optogenetic mechanisms can assess the physiology of neural circuits based on the activation of neuronal populations. (A after Zhang et al., 2011; C,D after Kravitz et al., 2010.)</a:t>
            </a:r>
          </a:p>
        </p:txBody>
      </p:sp>
      <p:sp>
        <p:nvSpPr>
          <p:cNvPr id="27651" name="Slide Number Placeholder 3">
            <a:extLst>
              <a:ext uri="{FF2B5EF4-FFF2-40B4-BE49-F238E27FC236}">
                <a16:creationId xmlns:a16="http://schemas.microsoft.com/office/drawing/2014/main" id="{478C7418-F6E5-9323-68D1-3594108F2A0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9369504-FC8E-1544-B58E-C724B3BA2F81}" type="slidenum">
              <a:rPr lang="en-US" altLang="en-US" sz="1200" smtClean="0">
                <a:latin typeface="Times" charset="0"/>
              </a:rPr>
              <a:pPr/>
              <a:t>26</a:t>
            </a:fld>
            <a:endParaRPr lang="en-US" altLang="en-US" sz="1200">
              <a:latin typeface="Times"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56B6067C-5825-759A-4EDB-34AC8F67324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1C9AC36-8257-1865-359B-1C31F48C968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BC4C68A-54E9-3545-4C18-469E5E13B9AC}"/>
              </a:ext>
            </a:extLst>
          </p:cNvPr>
          <p:cNvSpPr>
            <a:spLocks noGrp="1" noChangeArrowheads="1"/>
          </p:cNvSpPr>
          <p:nvPr>
            <p:ph type="sldNum" sz="quarter" idx="12"/>
          </p:nvPr>
        </p:nvSpPr>
        <p:spPr>
          <a:ln/>
        </p:spPr>
        <p:txBody>
          <a:bodyPr/>
          <a:lstStyle>
            <a:lvl1pPr>
              <a:defRPr/>
            </a:lvl1pPr>
          </a:lstStyle>
          <a:p>
            <a:pPr>
              <a:defRPr/>
            </a:pPr>
            <a:fld id="{3FA9823C-F19E-514B-A614-9C5FEE999770}" type="slidenum">
              <a:rPr lang="en-US" altLang="en-US"/>
              <a:pPr>
                <a:defRPr/>
              </a:pPr>
              <a:t>‹#›</a:t>
            </a:fld>
            <a:endParaRPr lang="en-US" altLang="en-US"/>
          </a:p>
        </p:txBody>
      </p:sp>
    </p:spTree>
    <p:extLst>
      <p:ext uri="{BB962C8B-B14F-4D97-AF65-F5344CB8AC3E}">
        <p14:creationId xmlns:p14="http://schemas.microsoft.com/office/powerpoint/2010/main" val="2995310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650F83C0-27D5-8C16-A7F6-6886D46946E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5611836-5A62-28E4-3973-62B7542A711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F984BEE-7D8D-4212-3927-EBDFFD0A0E3C}"/>
              </a:ext>
            </a:extLst>
          </p:cNvPr>
          <p:cNvSpPr>
            <a:spLocks noGrp="1" noChangeArrowheads="1"/>
          </p:cNvSpPr>
          <p:nvPr>
            <p:ph type="sldNum" sz="quarter" idx="12"/>
          </p:nvPr>
        </p:nvSpPr>
        <p:spPr>
          <a:ln/>
        </p:spPr>
        <p:txBody>
          <a:bodyPr/>
          <a:lstStyle>
            <a:lvl1pPr>
              <a:defRPr/>
            </a:lvl1pPr>
          </a:lstStyle>
          <a:p>
            <a:pPr>
              <a:defRPr/>
            </a:pPr>
            <a:fld id="{F19C6E9A-DF12-9145-ABDC-F2E3469BC707}" type="slidenum">
              <a:rPr lang="en-US" altLang="en-US"/>
              <a:pPr>
                <a:defRPr/>
              </a:pPr>
              <a:t>‹#›</a:t>
            </a:fld>
            <a:endParaRPr lang="en-US" altLang="en-US"/>
          </a:p>
        </p:txBody>
      </p:sp>
    </p:spTree>
    <p:extLst>
      <p:ext uri="{BB962C8B-B14F-4D97-AF65-F5344CB8AC3E}">
        <p14:creationId xmlns:p14="http://schemas.microsoft.com/office/powerpoint/2010/main" val="1202734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45A7D22-EBB6-A59C-2D62-8E616F9412F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BEC0D3-962B-9346-429C-1146506D0A7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92A37B2-77AF-77AA-5957-3D088E63A32F}"/>
              </a:ext>
            </a:extLst>
          </p:cNvPr>
          <p:cNvSpPr>
            <a:spLocks noGrp="1" noChangeArrowheads="1"/>
          </p:cNvSpPr>
          <p:nvPr>
            <p:ph type="sldNum" sz="quarter" idx="12"/>
          </p:nvPr>
        </p:nvSpPr>
        <p:spPr>
          <a:ln/>
        </p:spPr>
        <p:txBody>
          <a:bodyPr/>
          <a:lstStyle>
            <a:lvl1pPr>
              <a:defRPr/>
            </a:lvl1pPr>
          </a:lstStyle>
          <a:p>
            <a:pPr>
              <a:defRPr/>
            </a:pPr>
            <a:fld id="{D0E8F061-64B4-D844-8720-83315084D9B9}" type="slidenum">
              <a:rPr lang="en-US" altLang="en-US"/>
              <a:pPr>
                <a:defRPr/>
              </a:pPr>
              <a:t>‹#›</a:t>
            </a:fld>
            <a:endParaRPr lang="en-US" altLang="en-US"/>
          </a:p>
        </p:txBody>
      </p:sp>
    </p:spTree>
    <p:extLst>
      <p:ext uri="{BB962C8B-B14F-4D97-AF65-F5344CB8AC3E}">
        <p14:creationId xmlns:p14="http://schemas.microsoft.com/office/powerpoint/2010/main" val="433650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C62D5210-B444-D702-BBD1-AB7FE67B9A0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C0B49FF-67BA-A90F-0280-3CA3A487261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637920-5265-4DCD-D4C2-7FD483F5EDA9}"/>
              </a:ext>
            </a:extLst>
          </p:cNvPr>
          <p:cNvSpPr>
            <a:spLocks noGrp="1" noChangeArrowheads="1"/>
          </p:cNvSpPr>
          <p:nvPr>
            <p:ph type="sldNum" sz="quarter" idx="12"/>
          </p:nvPr>
        </p:nvSpPr>
        <p:spPr>
          <a:ln/>
        </p:spPr>
        <p:txBody>
          <a:bodyPr/>
          <a:lstStyle>
            <a:lvl1pPr>
              <a:defRPr/>
            </a:lvl1pPr>
          </a:lstStyle>
          <a:p>
            <a:pPr>
              <a:defRPr/>
            </a:pPr>
            <a:fld id="{1E6E9FFB-0C0B-844D-996D-833BF32BBC10}" type="slidenum">
              <a:rPr lang="en-US" altLang="en-US"/>
              <a:pPr>
                <a:defRPr/>
              </a:pPr>
              <a:t>‹#›</a:t>
            </a:fld>
            <a:endParaRPr lang="en-US" altLang="en-US"/>
          </a:p>
        </p:txBody>
      </p:sp>
    </p:spTree>
    <p:extLst>
      <p:ext uri="{BB962C8B-B14F-4D97-AF65-F5344CB8AC3E}">
        <p14:creationId xmlns:p14="http://schemas.microsoft.com/office/powerpoint/2010/main" val="3774653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9EFA51C-30BA-3A66-CEC9-05EBBD4A3BB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8091584-69EF-62BB-B344-4915A72FA8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FDC86570-206C-93D9-1819-4D4E0E7F3784}"/>
              </a:ext>
            </a:extLst>
          </p:cNvPr>
          <p:cNvSpPr>
            <a:spLocks noGrp="1" noChangeArrowheads="1"/>
          </p:cNvSpPr>
          <p:nvPr>
            <p:ph type="sldNum" sz="quarter" idx="12"/>
          </p:nvPr>
        </p:nvSpPr>
        <p:spPr>
          <a:ln/>
        </p:spPr>
        <p:txBody>
          <a:bodyPr/>
          <a:lstStyle>
            <a:lvl1pPr>
              <a:defRPr/>
            </a:lvl1pPr>
          </a:lstStyle>
          <a:p>
            <a:pPr>
              <a:defRPr/>
            </a:pPr>
            <a:fld id="{16799A7C-6AC8-114F-9DF9-74EF27C7A052}" type="slidenum">
              <a:rPr lang="en-US" altLang="en-US"/>
              <a:pPr>
                <a:defRPr/>
              </a:pPr>
              <a:t>‹#›</a:t>
            </a:fld>
            <a:endParaRPr lang="en-US" altLang="en-US"/>
          </a:p>
        </p:txBody>
      </p:sp>
    </p:spTree>
    <p:extLst>
      <p:ext uri="{BB962C8B-B14F-4D97-AF65-F5344CB8AC3E}">
        <p14:creationId xmlns:p14="http://schemas.microsoft.com/office/powerpoint/2010/main" val="19796275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4CC52BD6-3FFA-C8E8-5553-039CEBB8BC1C}"/>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FA38B382-2659-D618-3212-0AEBC61AA3C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35E4A74-B80F-9E76-5755-4B4CFBD0FA29}"/>
              </a:ext>
            </a:extLst>
          </p:cNvPr>
          <p:cNvSpPr>
            <a:spLocks noGrp="1" noChangeArrowheads="1"/>
          </p:cNvSpPr>
          <p:nvPr>
            <p:ph type="sldNum" sz="quarter" idx="12"/>
          </p:nvPr>
        </p:nvSpPr>
        <p:spPr>
          <a:ln/>
        </p:spPr>
        <p:txBody>
          <a:bodyPr/>
          <a:lstStyle>
            <a:lvl1pPr>
              <a:defRPr/>
            </a:lvl1pPr>
          </a:lstStyle>
          <a:p>
            <a:pPr>
              <a:defRPr/>
            </a:pPr>
            <a:fld id="{BA7CD7E0-C0A1-CF44-B2E9-9A950771F145}" type="slidenum">
              <a:rPr lang="en-US" altLang="en-US"/>
              <a:pPr>
                <a:defRPr/>
              </a:pPr>
              <a:t>‹#›</a:t>
            </a:fld>
            <a:endParaRPr lang="en-US" altLang="en-US"/>
          </a:p>
        </p:txBody>
      </p:sp>
    </p:spTree>
    <p:extLst>
      <p:ext uri="{BB962C8B-B14F-4D97-AF65-F5344CB8AC3E}">
        <p14:creationId xmlns:p14="http://schemas.microsoft.com/office/powerpoint/2010/main" val="1529450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95CDD27-8FA9-1CBC-A588-302433FE961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AABCE7E-6360-FE76-3841-EB21C290161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1D745253-5378-240A-0916-41B2A50E8BB1}"/>
              </a:ext>
            </a:extLst>
          </p:cNvPr>
          <p:cNvSpPr>
            <a:spLocks noGrp="1" noChangeArrowheads="1"/>
          </p:cNvSpPr>
          <p:nvPr>
            <p:ph type="sldNum" sz="quarter" idx="12"/>
          </p:nvPr>
        </p:nvSpPr>
        <p:spPr>
          <a:ln/>
        </p:spPr>
        <p:txBody>
          <a:bodyPr/>
          <a:lstStyle>
            <a:lvl1pPr>
              <a:defRPr/>
            </a:lvl1pPr>
          </a:lstStyle>
          <a:p>
            <a:pPr>
              <a:defRPr/>
            </a:pPr>
            <a:fld id="{38FC109C-F40C-8A4B-8738-C75A79C30E46}" type="slidenum">
              <a:rPr lang="en-US" altLang="en-US"/>
              <a:pPr>
                <a:defRPr/>
              </a:pPr>
              <a:t>‹#›</a:t>
            </a:fld>
            <a:endParaRPr lang="en-US" altLang="en-US"/>
          </a:p>
        </p:txBody>
      </p:sp>
    </p:spTree>
    <p:extLst>
      <p:ext uri="{BB962C8B-B14F-4D97-AF65-F5344CB8AC3E}">
        <p14:creationId xmlns:p14="http://schemas.microsoft.com/office/powerpoint/2010/main" val="13321479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F991CEF-FB16-AF72-8DA8-E40C4419F0E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09DF4D1-8A7D-0263-179A-4658CFDC11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EA75747-A324-A8F4-0420-ACF127C3E449}"/>
              </a:ext>
            </a:extLst>
          </p:cNvPr>
          <p:cNvSpPr>
            <a:spLocks noGrp="1" noChangeArrowheads="1"/>
          </p:cNvSpPr>
          <p:nvPr>
            <p:ph type="sldNum" sz="quarter" idx="12"/>
          </p:nvPr>
        </p:nvSpPr>
        <p:spPr>
          <a:ln/>
        </p:spPr>
        <p:txBody>
          <a:bodyPr/>
          <a:lstStyle>
            <a:lvl1pPr>
              <a:defRPr/>
            </a:lvl1pPr>
          </a:lstStyle>
          <a:p>
            <a:pPr>
              <a:defRPr/>
            </a:pPr>
            <a:fld id="{2B99EDF7-BB31-8F4F-99A9-613A8778E5A4}" type="slidenum">
              <a:rPr lang="en-US" altLang="en-US"/>
              <a:pPr>
                <a:defRPr/>
              </a:pPr>
              <a:t>‹#›</a:t>
            </a:fld>
            <a:endParaRPr lang="en-US" altLang="en-US"/>
          </a:p>
        </p:txBody>
      </p:sp>
    </p:spTree>
    <p:extLst>
      <p:ext uri="{BB962C8B-B14F-4D97-AF65-F5344CB8AC3E}">
        <p14:creationId xmlns:p14="http://schemas.microsoft.com/office/powerpoint/2010/main" val="1871337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5CF71D44-DD13-ABE7-F6AF-92A8145A4D8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C01B454A-F9B3-E633-0EC4-A122F4521A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A7B4843-71E8-63CF-F7D3-F05857130D6B}"/>
              </a:ext>
            </a:extLst>
          </p:cNvPr>
          <p:cNvSpPr>
            <a:spLocks noGrp="1" noChangeArrowheads="1"/>
          </p:cNvSpPr>
          <p:nvPr>
            <p:ph type="sldNum" sz="quarter" idx="12"/>
          </p:nvPr>
        </p:nvSpPr>
        <p:spPr>
          <a:ln/>
        </p:spPr>
        <p:txBody>
          <a:bodyPr/>
          <a:lstStyle>
            <a:lvl1pPr>
              <a:defRPr/>
            </a:lvl1pPr>
          </a:lstStyle>
          <a:p>
            <a:pPr>
              <a:defRPr/>
            </a:pPr>
            <a:fld id="{AC32659C-D3B4-7845-AE03-95F527C19534}" type="slidenum">
              <a:rPr lang="en-US" altLang="en-US"/>
              <a:pPr>
                <a:defRPr/>
              </a:pPr>
              <a:t>‹#›</a:t>
            </a:fld>
            <a:endParaRPr lang="en-US" altLang="en-US"/>
          </a:p>
        </p:txBody>
      </p:sp>
    </p:spTree>
    <p:extLst>
      <p:ext uri="{BB962C8B-B14F-4D97-AF65-F5344CB8AC3E}">
        <p14:creationId xmlns:p14="http://schemas.microsoft.com/office/powerpoint/2010/main" val="2280773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B1B78F60-B559-B762-21E9-9F5552DB37C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AFD25D4-1EC0-DE21-C38C-D5A5CC4BFBD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0B8A78FB-D714-FE63-48DB-5B92006C2FC4}"/>
              </a:ext>
            </a:extLst>
          </p:cNvPr>
          <p:cNvSpPr>
            <a:spLocks noGrp="1" noChangeArrowheads="1"/>
          </p:cNvSpPr>
          <p:nvPr>
            <p:ph type="sldNum" sz="quarter" idx="12"/>
          </p:nvPr>
        </p:nvSpPr>
        <p:spPr>
          <a:ln/>
        </p:spPr>
        <p:txBody>
          <a:bodyPr/>
          <a:lstStyle>
            <a:lvl1pPr>
              <a:defRPr/>
            </a:lvl1pPr>
          </a:lstStyle>
          <a:p>
            <a:pPr>
              <a:defRPr/>
            </a:pPr>
            <a:fld id="{042B3D6E-44F6-C445-8FBE-778A6EEF2085}" type="slidenum">
              <a:rPr lang="en-US" altLang="en-US"/>
              <a:pPr>
                <a:defRPr/>
              </a:pPr>
              <a:t>‹#›</a:t>
            </a:fld>
            <a:endParaRPr lang="en-US" altLang="en-US"/>
          </a:p>
        </p:txBody>
      </p:sp>
    </p:spTree>
    <p:extLst>
      <p:ext uri="{BB962C8B-B14F-4D97-AF65-F5344CB8AC3E}">
        <p14:creationId xmlns:p14="http://schemas.microsoft.com/office/powerpoint/2010/main" val="3188837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46392287-4630-5094-A193-8778C7A362B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E2D59EE-0A82-2407-2774-0CD8BDF400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0C33E84-D10C-92CE-04F9-66DB6DCC6989}"/>
              </a:ext>
            </a:extLst>
          </p:cNvPr>
          <p:cNvSpPr>
            <a:spLocks noGrp="1" noChangeArrowheads="1"/>
          </p:cNvSpPr>
          <p:nvPr>
            <p:ph type="sldNum" sz="quarter" idx="12"/>
          </p:nvPr>
        </p:nvSpPr>
        <p:spPr>
          <a:ln/>
        </p:spPr>
        <p:txBody>
          <a:bodyPr/>
          <a:lstStyle>
            <a:lvl1pPr>
              <a:defRPr/>
            </a:lvl1pPr>
          </a:lstStyle>
          <a:p>
            <a:pPr>
              <a:defRPr/>
            </a:pPr>
            <a:fld id="{41B8BD7F-2D04-8842-A413-E9233162CBE0}" type="slidenum">
              <a:rPr lang="en-US" altLang="en-US"/>
              <a:pPr>
                <a:defRPr/>
              </a:pPr>
              <a:t>‹#›</a:t>
            </a:fld>
            <a:endParaRPr lang="en-US" altLang="en-US"/>
          </a:p>
        </p:txBody>
      </p:sp>
    </p:spTree>
    <p:extLst>
      <p:ext uri="{BB962C8B-B14F-4D97-AF65-F5344CB8AC3E}">
        <p14:creationId xmlns:p14="http://schemas.microsoft.com/office/powerpoint/2010/main" val="973735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F3ADFAC-24C5-0A8B-CB87-811BE08B8D9A}"/>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7A0F617B-DB37-8B20-187F-D3B1B95AC804}"/>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1707215E-9E89-DE7D-3398-16FC12D7A0AF}"/>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91F8FC2F-9CF8-A54B-87AB-6D08E1DD3449}" type="slidenum">
              <a:rPr lang="en-US" altLang="en-US"/>
              <a:pPr>
                <a:defRPr/>
              </a:pPr>
              <a:t>‹#›</a:t>
            </a:fld>
            <a:endParaRPr lang="en-US" altLang="en-US"/>
          </a:p>
        </p:txBody>
      </p:sp>
      <p:sp>
        <p:nvSpPr>
          <p:cNvPr id="2" name="Rectangle 2">
            <a:extLst>
              <a:ext uri="{FF2B5EF4-FFF2-40B4-BE49-F238E27FC236}">
                <a16:creationId xmlns:a16="http://schemas.microsoft.com/office/drawing/2014/main" id="{F090C4E0-28ED-C0EC-A6F3-88E2CA1A9A88}"/>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2C88DA52-7F15-FB7F-7D6E-BFD1367F0BF4}"/>
              </a:ext>
            </a:extLst>
          </p:cNvPr>
          <p:cNvSpPr>
            <a:spLocks noGrp="1" noChangeArrowheads="1"/>
          </p:cNvSpPr>
          <p:nvPr>
            <p:ph type="title"/>
          </p:nvPr>
        </p:nvSpPr>
        <p:spPr>
          <a:xfrm>
            <a:off x="190500" y="838200"/>
            <a:ext cx="8763000" cy="993775"/>
          </a:xfrm>
        </p:spPr>
        <p:txBody>
          <a:bodyPr/>
          <a:lstStyle/>
          <a:p>
            <a:pPr algn="ctr"/>
            <a:r>
              <a:rPr lang="en-US" altLang="en-US">
                <a:solidFill>
                  <a:schemeClr val="bg1"/>
                </a:solidFill>
                <a:ea typeface="ＭＳ Ｐゴシック" panose="020B0600070205080204" pitchFamily="34" charset="-128"/>
                <a:cs typeface="Arial" panose="020B0604020202020204" pitchFamily="34" charset="0"/>
              </a:rPr>
              <a:t>BMD ENG 301</a:t>
            </a:r>
            <a:br>
              <a:rPr lang="en-US" altLang="en-US">
                <a:solidFill>
                  <a:schemeClr val="bg1"/>
                </a:solidFill>
                <a:ea typeface="ＭＳ Ｐゴシック" panose="020B0600070205080204" pitchFamily="34" charset="-128"/>
                <a:cs typeface="Arial" panose="020B0604020202020204" pitchFamily="34" charset="0"/>
              </a:rPr>
            </a:br>
            <a:r>
              <a:rPr lang="en-US" altLang="en-US">
                <a:solidFill>
                  <a:schemeClr val="bg1"/>
                </a:solidFill>
                <a:ea typeface="ＭＳ Ｐゴシック" panose="020B0600070205080204" pitchFamily="34" charset="-128"/>
                <a:cs typeface="Arial" panose="020B0604020202020204" pitchFamily="34" charset="0"/>
              </a:rPr>
              <a:t>Quantitative Systems Physiology</a:t>
            </a:r>
            <a:br>
              <a:rPr lang="en-US" altLang="en-US">
                <a:solidFill>
                  <a:schemeClr val="bg1"/>
                </a:solidFill>
                <a:ea typeface="ＭＳ Ｐゴシック" panose="020B0600070205080204" pitchFamily="34" charset="-128"/>
                <a:cs typeface="Arial" panose="020B0604020202020204" pitchFamily="34" charset="0"/>
              </a:rPr>
            </a:br>
            <a:r>
              <a:rPr lang="en-US" altLang="en-US">
                <a:solidFill>
                  <a:schemeClr val="bg1"/>
                </a:solidFill>
                <a:ea typeface="ＭＳ Ｐゴシック" panose="020B0600070205080204" pitchFamily="34" charset="-128"/>
                <a:cs typeface="Arial" panose="020B0604020202020204" pitchFamily="34" charset="0"/>
              </a:rPr>
              <a:t>(Nervous System)</a:t>
            </a:r>
          </a:p>
        </p:txBody>
      </p:sp>
      <p:sp>
        <p:nvSpPr>
          <p:cNvPr id="79874" name="Content Placeholder 2">
            <a:extLst>
              <a:ext uri="{FF2B5EF4-FFF2-40B4-BE49-F238E27FC236}">
                <a16:creationId xmlns:a16="http://schemas.microsoft.com/office/drawing/2014/main" id="{F972DBB0-04E7-0EA9-B3C3-E0A0B007EE35}"/>
              </a:ext>
            </a:extLst>
          </p:cNvPr>
          <p:cNvSpPr>
            <a:spLocks noGrp="1" noChangeArrowheads="1"/>
          </p:cNvSpPr>
          <p:nvPr>
            <p:ph idx="1"/>
          </p:nvPr>
        </p:nvSpPr>
        <p:spPr>
          <a:xfrm>
            <a:off x="628650" y="2514600"/>
            <a:ext cx="7886700" cy="3263900"/>
          </a:xfrm>
        </p:spPr>
        <p:txBody>
          <a:bodyPr/>
          <a:lstStyle/>
          <a:p>
            <a:pPr marL="0" indent="0" algn="ctr">
              <a:defRPr/>
            </a:pPr>
            <a:endParaRPr lang="en-US" altLang="en-US" dirty="0"/>
          </a:p>
          <a:p>
            <a:pPr marL="0" indent="0" algn="ctr">
              <a:defRPr/>
            </a:pPr>
            <a:r>
              <a:rPr lang="en-US" altLang="en-US" dirty="0">
                <a:solidFill>
                  <a:schemeClr val="bg1">
                    <a:lumMod val="50000"/>
                  </a:schemeClr>
                </a:solidFill>
                <a:cs typeface="Arial" panose="020B0604020202020204" pitchFamily="34" charset="0"/>
              </a:rPr>
              <a:t>Spinal Reflex Circuits (cont’d)</a:t>
            </a:r>
          </a:p>
          <a:p>
            <a:pPr marL="0" indent="0" algn="ctr">
              <a:defRPr/>
            </a:pPr>
            <a:endParaRPr lang="en-US" altLang="en-US" dirty="0">
              <a:solidFill>
                <a:schemeClr val="bg1">
                  <a:lumMod val="50000"/>
                </a:schemeClr>
              </a:solidFill>
              <a:cs typeface="Arial" panose="020B0604020202020204" pitchFamily="34" charset="0"/>
            </a:endParaRPr>
          </a:p>
          <a:p>
            <a:pPr marL="0" indent="0" algn="ctr">
              <a:defRPr/>
            </a:pPr>
            <a:endParaRPr lang="en-US" altLang="en-US" dirty="0">
              <a:solidFill>
                <a:schemeClr val="bg1">
                  <a:lumMod val="50000"/>
                </a:schemeClr>
              </a:solidFill>
              <a:cs typeface="Arial" panose="020B0604020202020204" pitchFamily="34" charset="0"/>
            </a:endParaRPr>
          </a:p>
          <a:p>
            <a:pPr marL="0" indent="0" algn="ctr">
              <a:defRPr/>
            </a:pPr>
            <a:r>
              <a:rPr lang="en-US" altLang="en-US" dirty="0">
                <a:solidFill>
                  <a:schemeClr val="bg1">
                    <a:lumMod val="50000"/>
                  </a:schemeClr>
                </a:solidFill>
                <a:cs typeface="Arial" panose="020B0604020202020204" pitchFamily="34" charset="0"/>
              </a:rPr>
              <a:t>Professor Malcolm MacIver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026">
            <a:extLst>
              <a:ext uri="{FF2B5EF4-FFF2-40B4-BE49-F238E27FC236}">
                <a16:creationId xmlns:a16="http://schemas.microsoft.com/office/drawing/2014/main" id="{DBB30023-9466-3C9C-9018-020863D04580}"/>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59394" name="Picture 2" descr="Diagram&#10;&#10;Description automatically generated">
            <a:extLst>
              <a:ext uri="{FF2B5EF4-FFF2-40B4-BE49-F238E27FC236}">
                <a16:creationId xmlns:a16="http://schemas.microsoft.com/office/drawing/2014/main" id="{8B26A2DC-F193-C39E-C0E9-6C8C26ECF2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81000"/>
            <a:ext cx="54864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2">
            <a:extLst>
              <a:ext uri="{FF2B5EF4-FFF2-40B4-BE49-F238E27FC236}">
                <a16:creationId xmlns:a16="http://schemas.microsoft.com/office/drawing/2014/main" id="{30203158-C409-18EB-8468-C9061F5E5F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65225"/>
            <a:ext cx="9201150" cy="4676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0418" name="Title 1">
            <a:extLst>
              <a:ext uri="{FF2B5EF4-FFF2-40B4-BE49-F238E27FC236}">
                <a16:creationId xmlns:a16="http://schemas.microsoft.com/office/drawing/2014/main" id="{54ED8A02-A691-71AC-79E6-234A4579ACE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Flexor Reflex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a:extLst>
              <a:ext uri="{FF2B5EF4-FFF2-40B4-BE49-F238E27FC236}">
                <a16:creationId xmlns:a16="http://schemas.microsoft.com/office/drawing/2014/main" id="{534728FE-F7A0-BB43-D4E1-A52C1FB44475}"/>
              </a:ext>
            </a:extLst>
          </p:cNvPr>
          <p:cNvSpPr>
            <a:spLocks noGrp="1" noChangeArrowheads="1"/>
          </p:cNvSpPr>
          <p:nvPr>
            <p:ph type="title"/>
          </p:nvPr>
        </p:nvSpPr>
        <p:spPr/>
        <p:txBody>
          <a:bodyPr/>
          <a:lstStyle/>
          <a:p>
            <a:pPr algn="ctr" eaLnBrk="1" hangingPunct="1"/>
            <a:r>
              <a:rPr lang="en-US" altLang="en-US">
                <a:ea typeface="ＭＳ Ｐゴシック" panose="020B0600070205080204" pitchFamily="34" charset="-128"/>
              </a:rPr>
              <a:t>Spinal cord circuitry for the flexion–crossed extension reflex</a:t>
            </a:r>
          </a:p>
        </p:txBody>
      </p:sp>
      <p:pic>
        <p:nvPicPr>
          <p:cNvPr id="62466" name="Picture 2" descr="Diagram&#10;&#10;Description automatically generated">
            <a:extLst>
              <a:ext uri="{FF2B5EF4-FFF2-40B4-BE49-F238E27FC236}">
                <a16:creationId xmlns:a16="http://schemas.microsoft.com/office/drawing/2014/main" id="{A35B8527-60B8-D630-904D-75A98F11D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150" y="381000"/>
            <a:ext cx="31877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1">
            <a:extLst>
              <a:ext uri="{FF2B5EF4-FFF2-40B4-BE49-F238E27FC236}">
                <a16:creationId xmlns:a16="http://schemas.microsoft.com/office/drawing/2014/main" id="{B773287D-75CA-476E-54A7-AD530739D54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Withdrawal + Crossed Extension Reflexes</a:t>
            </a:r>
          </a:p>
        </p:txBody>
      </p:sp>
      <p:pic>
        <p:nvPicPr>
          <p:cNvPr id="63490" name="Picture 6" descr="http://www.guwsmedical.info/blood-vessels/images/4518_383_741-spinal-flexor-reflex-arc.jpg">
            <a:extLst>
              <a:ext uri="{FF2B5EF4-FFF2-40B4-BE49-F238E27FC236}">
                <a16:creationId xmlns:a16="http://schemas.microsoft.com/office/drawing/2014/main" id="{EA37C658-E13F-03F4-3F54-E44D4D2374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990600"/>
            <a:ext cx="764540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2">
            <a:extLst>
              <a:ext uri="{FF2B5EF4-FFF2-40B4-BE49-F238E27FC236}">
                <a16:creationId xmlns:a16="http://schemas.microsoft.com/office/drawing/2014/main" id="{ACE23AC0-91DC-09D4-323D-0E80E86A5BD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Reflexes</a:t>
            </a:r>
          </a:p>
        </p:txBody>
      </p:sp>
      <p:graphicFrame>
        <p:nvGraphicFramePr>
          <p:cNvPr id="2" name="Table 2">
            <a:extLst>
              <a:ext uri="{FF2B5EF4-FFF2-40B4-BE49-F238E27FC236}">
                <a16:creationId xmlns:a16="http://schemas.microsoft.com/office/drawing/2014/main" id="{7DB635D7-A62E-1D9B-7274-7D97F9E66F32}"/>
              </a:ext>
            </a:extLst>
          </p:cNvPr>
          <p:cNvGraphicFramePr>
            <a:graphicFrameLocks noGrp="1"/>
          </p:cNvGraphicFramePr>
          <p:nvPr/>
        </p:nvGraphicFramePr>
        <p:xfrm>
          <a:off x="419100" y="609600"/>
          <a:ext cx="8305800" cy="5857876"/>
        </p:xfrm>
        <a:graphic>
          <a:graphicData uri="http://schemas.openxmlformats.org/drawingml/2006/table">
            <a:tbl>
              <a:tblPr firstRow="1" bandRow="1">
                <a:tableStyleId>{5C22544A-7EE6-4342-B048-85BDC9FD1C3A}</a:tableStyleId>
              </a:tblPr>
              <a:tblGrid>
                <a:gridCol w="129540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25908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70880">
                <a:tc>
                  <a:txBody>
                    <a:bodyPr/>
                    <a:lstStyle/>
                    <a:p>
                      <a:pPr algn="ctr"/>
                      <a:r>
                        <a:rPr lang="en-US" sz="1800" dirty="0">
                          <a:solidFill>
                            <a:schemeClr val="tx1"/>
                          </a:solidFill>
                        </a:rPr>
                        <a:t>Reflex</a:t>
                      </a:r>
                    </a:p>
                  </a:txBody>
                  <a:tcPr marT="45725" marB="45725"/>
                </a:tc>
                <a:tc>
                  <a:txBody>
                    <a:bodyPr/>
                    <a:lstStyle/>
                    <a:p>
                      <a:pPr algn="ctr"/>
                      <a:r>
                        <a:rPr lang="en-US" sz="1800" dirty="0">
                          <a:solidFill>
                            <a:schemeClr val="tx1"/>
                          </a:solidFill>
                        </a:rPr>
                        <a:t>Afferent</a:t>
                      </a:r>
                    </a:p>
                  </a:txBody>
                  <a:tcPr marT="45725" marB="45725"/>
                </a:tc>
                <a:tc>
                  <a:txBody>
                    <a:bodyPr/>
                    <a:lstStyle/>
                    <a:p>
                      <a:pPr algn="ctr"/>
                      <a:r>
                        <a:rPr lang="en-US" sz="1800" dirty="0">
                          <a:solidFill>
                            <a:schemeClr val="tx1"/>
                          </a:solidFill>
                        </a:rPr>
                        <a:t>Detects</a:t>
                      </a:r>
                    </a:p>
                  </a:txBody>
                  <a:tcPr marT="45725" marB="45725"/>
                </a:tc>
                <a:tc>
                  <a:txBody>
                    <a:bodyPr/>
                    <a:lstStyle/>
                    <a:p>
                      <a:pPr algn="ctr"/>
                      <a:r>
                        <a:rPr lang="en-US" sz="1800" dirty="0">
                          <a:solidFill>
                            <a:schemeClr val="tx1"/>
                          </a:solidFill>
                        </a:rPr>
                        <a:t>Mode of Action</a:t>
                      </a:r>
                    </a:p>
                  </a:txBody>
                  <a:tcPr marT="45725" marB="45725"/>
                </a:tc>
                <a:tc>
                  <a:txBody>
                    <a:bodyPr/>
                    <a:lstStyle/>
                    <a:p>
                      <a:pPr algn="ctr"/>
                      <a:r>
                        <a:rPr lang="en-US" sz="1800" dirty="0">
                          <a:solidFill>
                            <a:schemeClr val="tx1"/>
                          </a:solidFill>
                        </a:rPr>
                        <a:t>Function</a:t>
                      </a:r>
                    </a:p>
                  </a:txBody>
                  <a:tcPr marT="45725" marB="45725"/>
                </a:tc>
                <a:extLst>
                  <a:ext uri="{0D108BD9-81ED-4DB2-BD59-A6C34878D82A}">
                    <a16:rowId xmlns:a16="http://schemas.microsoft.com/office/drawing/2014/main" val="10000"/>
                  </a:ext>
                </a:extLst>
              </a:tr>
              <a:tr h="1066916">
                <a:tc>
                  <a:txBody>
                    <a:bodyPr/>
                    <a:lstStyle/>
                    <a:p>
                      <a:pPr algn="ctr"/>
                      <a:r>
                        <a:rPr lang="en-US" sz="1600" dirty="0">
                          <a:solidFill>
                            <a:schemeClr val="tx1"/>
                          </a:solidFill>
                        </a:rPr>
                        <a:t>Stretch (Myotatic) </a:t>
                      </a:r>
                    </a:p>
                  </a:txBody>
                  <a:tcPr marT="45725" marB="45725"/>
                </a:tc>
                <a:tc>
                  <a:txBody>
                    <a:bodyPr/>
                    <a:lstStyle/>
                    <a:p>
                      <a:pPr algn="ctr"/>
                      <a:r>
                        <a:rPr lang="en-US" sz="1600" dirty="0" err="1"/>
                        <a:t>Ia</a:t>
                      </a:r>
                      <a:r>
                        <a:rPr lang="en-US" sz="1600" dirty="0"/>
                        <a:t> from spindle (70-120 ms</a:t>
                      </a:r>
                      <a:r>
                        <a:rPr lang="en-US" sz="1600" baseline="30000" dirty="0"/>
                        <a:t>-1</a:t>
                      </a:r>
                      <a:r>
                        <a:rPr lang="en-US" sz="1600" baseline="0" dirty="0"/>
                        <a:t>)</a:t>
                      </a:r>
                      <a:endParaRPr lang="en-US" sz="1600" dirty="0"/>
                    </a:p>
                  </a:txBody>
                  <a:tcPr marT="45725" marB="45725"/>
                </a:tc>
                <a:tc>
                  <a:txBody>
                    <a:bodyPr/>
                    <a:lstStyle/>
                    <a:p>
                      <a:pPr algn="ctr"/>
                      <a:r>
                        <a:rPr lang="en-US" sz="1600" dirty="0">
                          <a:solidFill>
                            <a:schemeClr val="tx1"/>
                          </a:solidFill>
                        </a:rPr>
                        <a:t>Phasic stretch of muscle</a:t>
                      </a:r>
                    </a:p>
                  </a:txBody>
                  <a:tcPr marT="45725" marB="45725"/>
                </a:tc>
                <a:tc>
                  <a:txBody>
                    <a:bodyPr/>
                    <a:lstStyle/>
                    <a:p>
                      <a:pPr algn="ctr"/>
                      <a:r>
                        <a:rPr lang="en-US" sz="1600" dirty="0">
                          <a:solidFill>
                            <a:schemeClr val="tx1"/>
                          </a:solidFill>
                        </a:rPr>
                        <a:t>Contraction of homonymous muscle, relaxation of antagonist muscle</a:t>
                      </a:r>
                    </a:p>
                  </a:txBody>
                  <a:tcPr marT="45725" marB="45725"/>
                </a:tc>
                <a:tc>
                  <a:txBody>
                    <a:bodyPr/>
                    <a:lstStyle/>
                    <a:p>
                      <a:pPr algn="ctr"/>
                      <a:r>
                        <a:rPr lang="en-US" sz="1600" dirty="0"/>
                        <a:t>Adjust a motor action for unpredicted perturbation</a:t>
                      </a:r>
                    </a:p>
                  </a:txBody>
                  <a:tcPr marT="45725" marB="45725"/>
                </a:tc>
                <a:extLst>
                  <a:ext uri="{0D108BD9-81ED-4DB2-BD59-A6C34878D82A}">
                    <a16:rowId xmlns:a16="http://schemas.microsoft.com/office/drawing/2014/main" val="10001"/>
                  </a:ext>
                </a:extLst>
              </a:tr>
              <a:tr h="1554649">
                <a:tc>
                  <a:txBody>
                    <a:bodyPr/>
                    <a:lstStyle/>
                    <a:p>
                      <a:pPr algn="ctr"/>
                      <a:r>
                        <a:rPr lang="en-US" sz="1600" dirty="0"/>
                        <a:t>“Inverse” Myotatic</a:t>
                      </a:r>
                    </a:p>
                  </a:txBody>
                  <a:tcPr marT="45725" marB="45725"/>
                </a:tc>
                <a:tc>
                  <a:txBody>
                    <a:bodyPr/>
                    <a:lstStyle/>
                    <a:p>
                      <a:pPr algn="ctr"/>
                      <a:r>
                        <a:rPr lang="en-US" sz="1600" dirty="0" err="1">
                          <a:solidFill>
                            <a:schemeClr val="tx1"/>
                          </a:solidFill>
                        </a:rPr>
                        <a:t>Ib</a:t>
                      </a:r>
                      <a:r>
                        <a:rPr lang="en-US" sz="1600" dirty="0">
                          <a:solidFill>
                            <a:schemeClr val="tx1"/>
                          </a:solidFill>
                        </a:rPr>
                        <a:t> from GTO (70-120 ms</a:t>
                      </a:r>
                      <a:r>
                        <a:rPr lang="en-US" sz="1600" baseline="30000" dirty="0">
                          <a:solidFill>
                            <a:schemeClr val="tx1"/>
                          </a:solidFill>
                        </a:rPr>
                        <a:t>-1</a:t>
                      </a:r>
                      <a:r>
                        <a:rPr lang="en-US" sz="1600" baseline="0" dirty="0">
                          <a:solidFill>
                            <a:schemeClr val="tx1"/>
                          </a:solidFill>
                        </a:rPr>
                        <a:t>)</a:t>
                      </a:r>
                      <a:endParaRPr lang="en-US" sz="1600" dirty="0">
                        <a:solidFill>
                          <a:schemeClr val="tx1"/>
                        </a:solidFill>
                      </a:endParaRPr>
                    </a:p>
                  </a:txBody>
                  <a:tcPr marT="45725" marB="45725"/>
                </a:tc>
                <a:tc>
                  <a:txBody>
                    <a:bodyPr/>
                    <a:lstStyle/>
                    <a:p>
                      <a:pPr algn="ctr"/>
                      <a:r>
                        <a:rPr lang="en-US" sz="1600" dirty="0">
                          <a:solidFill>
                            <a:schemeClr val="tx1"/>
                          </a:solidFill>
                        </a:rPr>
                        <a:t>Active stretch of tendon</a:t>
                      </a:r>
                    </a:p>
                  </a:txBody>
                  <a:tcPr marT="45725" marB="45725"/>
                </a:tc>
                <a:tc>
                  <a:txBody>
                    <a:bodyPr/>
                    <a:lstStyle/>
                    <a:p>
                      <a:pPr algn="ctr"/>
                      <a:r>
                        <a:rPr lang="en-US" sz="1600" dirty="0"/>
                        <a:t>Contraction of antagonist muscle, relaxation of homonymous muscle</a:t>
                      </a:r>
                    </a:p>
                    <a:p>
                      <a:pPr algn="ctr"/>
                      <a:r>
                        <a:rPr lang="en-US" sz="1600" dirty="0"/>
                        <a:t>(BUT not really the exact opposite of the myotatic action)</a:t>
                      </a:r>
                    </a:p>
                  </a:txBody>
                  <a:tcPr marT="45725" marB="45725"/>
                </a:tc>
                <a:tc>
                  <a:txBody>
                    <a:bodyPr/>
                    <a:lstStyle/>
                    <a:p>
                      <a:pPr algn="ctr"/>
                      <a:r>
                        <a:rPr lang="en-US" sz="1600" dirty="0"/>
                        <a:t>Control of muscle force/stiffness (prevent overstretch)</a:t>
                      </a:r>
                    </a:p>
                  </a:txBody>
                  <a:tcPr marT="45725" marB="45725"/>
                </a:tc>
                <a:extLst>
                  <a:ext uri="{0D108BD9-81ED-4DB2-BD59-A6C34878D82A}">
                    <a16:rowId xmlns:a16="http://schemas.microsoft.com/office/drawing/2014/main" val="10002"/>
                  </a:ext>
                </a:extLst>
              </a:tr>
              <a:tr h="1066916">
                <a:tc>
                  <a:txBody>
                    <a:bodyPr/>
                    <a:lstStyle/>
                    <a:p>
                      <a:pPr algn="ctr"/>
                      <a:r>
                        <a:rPr lang="en-US" sz="1600" dirty="0"/>
                        <a:t>Group II </a:t>
                      </a:r>
                    </a:p>
                  </a:txBody>
                  <a:tcPr marT="45725" marB="45725"/>
                </a:tc>
                <a:tc>
                  <a:txBody>
                    <a:bodyPr/>
                    <a:lstStyle/>
                    <a:p>
                      <a:pPr algn="ctr"/>
                      <a:r>
                        <a:rPr lang="en-US" sz="1600" dirty="0"/>
                        <a:t>II from spindle (30-70 ms</a:t>
                      </a:r>
                      <a:r>
                        <a:rPr lang="en-US" sz="1600" baseline="30000" dirty="0"/>
                        <a:t>-1</a:t>
                      </a:r>
                      <a:r>
                        <a:rPr lang="en-US" sz="1600" baseline="0" dirty="0"/>
                        <a:t>)</a:t>
                      </a:r>
                      <a:endParaRPr lang="en-US" sz="1600" dirty="0"/>
                    </a:p>
                  </a:txBody>
                  <a:tcPr marT="45725" marB="45725"/>
                </a:tc>
                <a:tc>
                  <a:txBody>
                    <a:bodyPr/>
                    <a:lstStyle/>
                    <a:p>
                      <a:pPr algn="ctr"/>
                      <a:r>
                        <a:rPr lang="en-US" sz="1600" dirty="0">
                          <a:solidFill>
                            <a:schemeClr val="tx1"/>
                          </a:solidFill>
                        </a:rPr>
                        <a:t>Steady stretch of muscle</a:t>
                      </a:r>
                    </a:p>
                  </a:txBody>
                  <a:tcPr marT="45725" marB="45725"/>
                </a:tc>
                <a:tc>
                  <a:txBody>
                    <a:bodyPr/>
                    <a:lstStyle/>
                    <a:p>
                      <a:pPr algn="ctr"/>
                      <a:r>
                        <a:rPr lang="en-US" sz="1600" dirty="0"/>
                        <a:t>Complex</a:t>
                      </a:r>
                    </a:p>
                  </a:txBody>
                  <a:tcPr marT="45725" marB="45725"/>
                </a:tc>
                <a:tc>
                  <a:txBody>
                    <a:bodyPr/>
                    <a:lstStyle/>
                    <a:p>
                      <a:pPr algn="ctr"/>
                      <a:r>
                        <a:rPr lang="en-US" sz="1600" dirty="0"/>
                        <a:t>Posture</a:t>
                      </a:r>
                    </a:p>
                  </a:txBody>
                  <a:tcPr marT="45725" marB="45725"/>
                </a:tc>
                <a:extLst>
                  <a:ext uri="{0D108BD9-81ED-4DB2-BD59-A6C34878D82A}">
                    <a16:rowId xmlns:a16="http://schemas.microsoft.com/office/drawing/2014/main" val="10003"/>
                  </a:ext>
                </a:extLst>
              </a:tr>
              <a:tr h="1798515">
                <a:tc>
                  <a:txBody>
                    <a:bodyPr/>
                    <a:lstStyle/>
                    <a:p>
                      <a:pPr algn="ctr"/>
                      <a:r>
                        <a:rPr lang="en-US" sz="1600" dirty="0"/>
                        <a:t>Flexor</a:t>
                      </a:r>
                    </a:p>
                  </a:txBody>
                  <a:tcPr marT="45725" marB="45725"/>
                </a:tc>
                <a:tc>
                  <a:txBody>
                    <a:bodyPr/>
                    <a:lstStyle/>
                    <a:p>
                      <a:pPr algn="ctr"/>
                      <a:r>
                        <a:rPr lang="en-US" sz="1600" dirty="0"/>
                        <a:t>II, III, IV from cutaneous nerve endings (0.5-70 ms</a:t>
                      </a:r>
                      <a:r>
                        <a:rPr lang="en-US" sz="1600" baseline="30000" dirty="0"/>
                        <a:t>-1</a:t>
                      </a:r>
                      <a:r>
                        <a:rPr lang="en-US" sz="1600" baseline="0" dirty="0"/>
                        <a:t>)</a:t>
                      </a:r>
                      <a:endParaRPr lang="en-US" sz="1600" dirty="0"/>
                    </a:p>
                  </a:txBody>
                  <a:tcPr marT="45725" marB="45725"/>
                </a:tc>
                <a:tc>
                  <a:txBody>
                    <a:bodyPr/>
                    <a:lstStyle/>
                    <a:p>
                      <a:pPr algn="ctr"/>
                      <a:r>
                        <a:rPr lang="en-US" sz="1600" dirty="0">
                          <a:solidFill>
                            <a:schemeClr val="tx1"/>
                          </a:solidFill>
                        </a:rPr>
                        <a:t>Harmful stimulus</a:t>
                      </a:r>
                    </a:p>
                  </a:txBody>
                  <a:tcPr marT="45725" marB="45725"/>
                </a:tc>
                <a:tc>
                  <a:txBody>
                    <a:bodyPr/>
                    <a:lstStyle/>
                    <a:p>
                      <a:pPr algn="ctr"/>
                      <a:r>
                        <a:rPr lang="en-US" sz="1600" dirty="0">
                          <a:solidFill>
                            <a:schemeClr val="tx1"/>
                          </a:solidFill>
                        </a:rPr>
                        <a:t>Ipsilateral flexion and contralateral extension</a:t>
                      </a:r>
                    </a:p>
                  </a:txBody>
                  <a:tcPr marT="45725" marB="45725"/>
                </a:tc>
                <a:tc>
                  <a:txBody>
                    <a:bodyPr/>
                    <a:lstStyle/>
                    <a:p>
                      <a:pPr algn="ctr"/>
                      <a:r>
                        <a:rPr lang="en-US" sz="1600" dirty="0"/>
                        <a:t>Withdraw limb from harm</a:t>
                      </a:r>
                    </a:p>
                  </a:txBody>
                  <a:tcPr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86F8-2AC2-B1E0-90B7-205C54A32396}"/>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5A8002B3-7789-4232-CF86-A76E3E44BEEE}"/>
              </a:ext>
            </a:extLst>
          </p:cNvPr>
          <p:cNvSpPr txBox="1"/>
          <p:nvPr/>
        </p:nvSpPr>
        <p:spPr>
          <a:xfrm>
            <a:off x="3352800" y="3429000"/>
            <a:ext cx="1399742" cy="461665"/>
          </a:xfrm>
          <a:prstGeom prst="rect">
            <a:avLst/>
          </a:prstGeom>
          <a:noFill/>
        </p:spPr>
        <p:txBody>
          <a:bodyPr wrap="none" rtlCol="0">
            <a:spAutoFit/>
          </a:bodyPr>
          <a:lstStyle/>
          <a:p>
            <a:r>
              <a:rPr lang="en-US" dirty="0"/>
              <a:t>Doc cam</a:t>
            </a:r>
          </a:p>
        </p:txBody>
      </p:sp>
    </p:spTree>
    <p:extLst>
      <p:ext uri="{BB962C8B-B14F-4D97-AF65-F5344CB8AC3E}">
        <p14:creationId xmlns:p14="http://schemas.microsoft.com/office/powerpoint/2010/main" val="2197457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AC1C88B8-13EE-86EB-BDF4-7998AB2D0B95}"/>
              </a:ext>
            </a:extLst>
          </p:cNvPr>
          <p:cNvSpPr>
            <a:spLocks noGrp="1" noChangeArrowheads="1"/>
          </p:cNvSpPr>
          <p:nvPr>
            <p:ph type="title"/>
          </p:nvPr>
        </p:nvSpPr>
        <p:spPr>
          <a:xfrm>
            <a:off x="190500" y="838200"/>
            <a:ext cx="8763000" cy="993775"/>
          </a:xfrm>
        </p:spPr>
        <p:txBody>
          <a:bodyPr/>
          <a:lstStyle/>
          <a:p>
            <a:pPr algn="ctr"/>
            <a:r>
              <a:rPr lang="en-US" altLang="en-US">
                <a:solidFill>
                  <a:schemeClr val="bg1"/>
                </a:solidFill>
                <a:ea typeface="ＭＳ Ｐゴシック" panose="020B0600070205080204" pitchFamily="34" charset="-128"/>
                <a:cs typeface="Arial" panose="020B0604020202020204" pitchFamily="34" charset="0"/>
              </a:rPr>
              <a:t>BMD ENG 301</a:t>
            </a:r>
            <a:br>
              <a:rPr lang="en-US" altLang="en-US">
                <a:solidFill>
                  <a:schemeClr val="bg1"/>
                </a:solidFill>
                <a:ea typeface="ＭＳ Ｐゴシック" panose="020B0600070205080204" pitchFamily="34" charset="-128"/>
                <a:cs typeface="Arial" panose="020B0604020202020204" pitchFamily="34" charset="0"/>
              </a:rPr>
            </a:br>
            <a:r>
              <a:rPr lang="en-US" altLang="en-US">
                <a:solidFill>
                  <a:schemeClr val="bg1"/>
                </a:solidFill>
                <a:ea typeface="ＭＳ Ｐゴシック" panose="020B0600070205080204" pitchFamily="34" charset="-128"/>
                <a:cs typeface="Arial" panose="020B0604020202020204" pitchFamily="34" charset="0"/>
              </a:rPr>
              <a:t>Quantitative Systems Physiology</a:t>
            </a:r>
            <a:br>
              <a:rPr lang="en-US" altLang="en-US">
                <a:solidFill>
                  <a:schemeClr val="bg1"/>
                </a:solidFill>
                <a:ea typeface="ＭＳ Ｐゴシック" panose="020B0600070205080204" pitchFamily="34" charset="-128"/>
                <a:cs typeface="Arial" panose="020B0604020202020204" pitchFamily="34" charset="0"/>
              </a:rPr>
            </a:br>
            <a:r>
              <a:rPr lang="en-US" altLang="en-US">
                <a:solidFill>
                  <a:schemeClr val="bg1"/>
                </a:solidFill>
                <a:ea typeface="ＭＳ Ｐゴシック" panose="020B0600070205080204" pitchFamily="34" charset="-128"/>
                <a:cs typeface="Arial" panose="020B0604020202020204" pitchFamily="34" charset="0"/>
              </a:rPr>
              <a:t>(Nervous System)</a:t>
            </a:r>
          </a:p>
        </p:txBody>
      </p:sp>
      <p:sp>
        <p:nvSpPr>
          <p:cNvPr id="79874" name="Content Placeholder 2">
            <a:extLst>
              <a:ext uri="{FF2B5EF4-FFF2-40B4-BE49-F238E27FC236}">
                <a16:creationId xmlns:a16="http://schemas.microsoft.com/office/drawing/2014/main" id="{C9373C33-BC72-C20A-69D1-578F3CAD3967}"/>
              </a:ext>
            </a:extLst>
          </p:cNvPr>
          <p:cNvSpPr>
            <a:spLocks noGrp="1" noChangeArrowheads="1"/>
          </p:cNvSpPr>
          <p:nvPr>
            <p:ph idx="1"/>
          </p:nvPr>
        </p:nvSpPr>
        <p:spPr>
          <a:xfrm>
            <a:off x="628650" y="2514600"/>
            <a:ext cx="7886700" cy="3263900"/>
          </a:xfrm>
        </p:spPr>
        <p:txBody>
          <a:bodyPr/>
          <a:lstStyle/>
          <a:p>
            <a:pPr marL="0" indent="0" algn="ctr">
              <a:defRPr/>
            </a:pPr>
            <a:endParaRPr lang="en-US" altLang="en-US" dirty="0"/>
          </a:p>
          <a:p>
            <a:pPr marL="0" indent="0" algn="ctr">
              <a:defRPr/>
            </a:pPr>
            <a:r>
              <a:rPr lang="en-US" altLang="en-US" dirty="0">
                <a:solidFill>
                  <a:schemeClr val="bg1">
                    <a:lumMod val="50000"/>
                  </a:schemeClr>
                </a:solidFill>
                <a:cs typeface="Arial" panose="020B0604020202020204" pitchFamily="34" charset="0"/>
              </a:rPr>
              <a:t>Locomotion</a:t>
            </a:r>
          </a:p>
          <a:p>
            <a:pPr marL="0" indent="0" algn="ctr">
              <a:defRPr/>
            </a:pPr>
            <a:endParaRPr lang="en-US" altLang="en-US" dirty="0">
              <a:solidFill>
                <a:schemeClr val="bg1">
                  <a:lumMod val="50000"/>
                </a:schemeClr>
              </a:solidFill>
              <a:cs typeface="Arial" panose="020B0604020202020204" pitchFamily="34" charset="0"/>
            </a:endParaRPr>
          </a:p>
          <a:p>
            <a:pPr marL="0" indent="0" algn="ctr">
              <a:defRPr/>
            </a:pPr>
            <a:endParaRPr lang="en-US" altLang="en-US" dirty="0">
              <a:solidFill>
                <a:schemeClr val="bg1">
                  <a:lumMod val="50000"/>
                </a:schemeClr>
              </a:solidFill>
              <a:cs typeface="Arial" panose="020B0604020202020204" pitchFamily="34" charset="0"/>
            </a:endParaRPr>
          </a:p>
          <a:p>
            <a:pPr marL="0" indent="0" algn="ctr">
              <a:defRPr/>
            </a:pPr>
            <a:r>
              <a:rPr lang="en-US" altLang="en-US" dirty="0">
                <a:solidFill>
                  <a:schemeClr val="bg1">
                    <a:lumMod val="50000"/>
                  </a:schemeClr>
                </a:solidFill>
                <a:cs typeface="Arial" panose="020B0604020202020204" pitchFamily="34" charset="0"/>
              </a:rPr>
              <a:t>Professor Malcolm MacIver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a:extLst>
              <a:ext uri="{FF2B5EF4-FFF2-40B4-BE49-F238E27FC236}">
                <a16:creationId xmlns:a16="http://schemas.microsoft.com/office/drawing/2014/main" id="{26D24456-4251-E9E9-BE22-CD9C96B0F1A2}"/>
              </a:ext>
            </a:extLst>
          </p:cNvPr>
          <p:cNvSpPr>
            <a:spLocks noGrp="1" noChangeArrowheads="1"/>
          </p:cNvSpPr>
          <p:nvPr>
            <p:ph type="title"/>
          </p:nvPr>
        </p:nvSpPr>
        <p:spPr/>
        <p:txBody>
          <a:bodyPr/>
          <a:lstStyle/>
          <a:p>
            <a:pPr algn="ctr" eaLnBrk="1" hangingPunct="1">
              <a:defRPr/>
            </a:pPr>
            <a:r>
              <a:rPr lang="en-US" dirty="0">
                <a:cs typeface="+mj-cs"/>
              </a:rPr>
              <a:t>Organization of the motor system (body only)</a:t>
            </a:r>
          </a:p>
        </p:txBody>
      </p:sp>
      <p:pic>
        <p:nvPicPr>
          <p:cNvPr id="16386" name="Picture 1" descr="SystemDesign.gif">
            <a:extLst>
              <a:ext uri="{FF2B5EF4-FFF2-40B4-BE49-F238E27FC236}">
                <a16:creationId xmlns:a16="http://schemas.microsoft.com/office/drawing/2014/main" id="{E46552C3-53DD-49BE-C850-5E3B3507A8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762000"/>
            <a:ext cx="7265988"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03234514-C81E-1792-A905-051CA068E4A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Motor control is distributed</a:t>
            </a:r>
          </a:p>
        </p:txBody>
      </p:sp>
      <p:pic>
        <p:nvPicPr>
          <p:cNvPr id="18434" name="Picture 7">
            <a:extLst>
              <a:ext uri="{FF2B5EF4-FFF2-40B4-BE49-F238E27FC236}">
                <a16:creationId xmlns:a16="http://schemas.microsoft.com/office/drawing/2014/main" id="{1C2909E0-D200-F4FF-105C-72CF83C07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71500"/>
            <a:ext cx="2590800" cy="607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14B38E2F-B71A-7196-C4B0-F80A8014581F}"/>
              </a:ext>
            </a:extLst>
          </p:cNvPr>
          <p:cNvSpPr>
            <a:spLocks noGrp="1" noChangeArrowheads="1"/>
          </p:cNvSpPr>
          <p:nvPr>
            <p:ph type="title"/>
          </p:nvPr>
        </p:nvSpPr>
        <p:spPr>
          <a:xfrm>
            <a:off x="0" y="0"/>
            <a:ext cx="9144000" cy="612775"/>
          </a:xfrm>
        </p:spPr>
        <p:txBody>
          <a:bodyPr/>
          <a:lstStyle/>
          <a:p>
            <a:pPr eaLnBrk="1" hangingPunct="1">
              <a:defRPr/>
            </a:pPr>
            <a:r>
              <a:rPr lang="en-US" dirty="0">
                <a:cs typeface="+mj-cs"/>
              </a:rPr>
              <a:t>The mammalian cycle of locomotion is organized by central pattern generators in the spinal cord</a:t>
            </a:r>
          </a:p>
        </p:txBody>
      </p:sp>
      <p:pic>
        <p:nvPicPr>
          <p:cNvPr id="19458" name="Picture 2" descr="Diagram&#10;&#10;Description automatically generated">
            <a:extLst>
              <a:ext uri="{FF2B5EF4-FFF2-40B4-BE49-F238E27FC236}">
                <a16:creationId xmlns:a16="http://schemas.microsoft.com/office/drawing/2014/main" id="{2C831A6F-995C-9E44-AFB9-516BD457C2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771650"/>
            <a:ext cx="8534400"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70A0A5CB-958F-B3A5-391B-AC791487147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Proprioceptor Activity</a:t>
            </a:r>
          </a:p>
        </p:txBody>
      </p:sp>
      <p:pic>
        <p:nvPicPr>
          <p:cNvPr id="37890" name="Picture 4" descr="plot1">
            <a:extLst>
              <a:ext uri="{FF2B5EF4-FFF2-40B4-BE49-F238E27FC236}">
                <a16:creationId xmlns:a16="http://schemas.microsoft.com/office/drawing/2014/main" id="{78BC5254-EDC2-EBC7-EE05-838EFE43976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9463" y="1828800"/>
            <a:ext cx="7889875" cy="387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6">
            <a:extLst>
              <a:ext uri="{FF2B5EF4-FFF2-40B4-BE49-F238E27FC236}">
                <a16:creationId xmlns:a16="http://schemas.microsoft.com/office/drawing/2014/main" id="{4F4468E1-A392-3F55-9022-786D0EFC9844}"/>
              </a:ext>
            </a:extLst>
          </p:cNvPr>
          <p:cNvSpPr>
            <a:spLocks noChangeArrowheads="1"/>
          </p:cNvSpPr>
          <p:nvPr/>
        </p:nvSpPr>
        <p:spPr bwMode="auto">
          <a:xfrm>
            <a:off x="7696200" y="152400"/>
            <a:ext cx="10858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latin typeface="Times New Roman" panose="02020603050405020304" pitchFamily="18" charset="0"/>
              </a:rPr>
              <a:t>Functions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966E6574-A590-4F7C-C8B9-06EC16C286A1}"/>
              </a:ext>
            </a:extLst>
          </p:cNvPr>
          <p:cNvSpPr>
            <a:spLocks noGrp="1" noChangeArrowheads="1"/>
          </p:cNvSpPr>
          <p:nvPr>
            <p:ph type="title"/>
          </p:nvPr>
        </p:nvSpPr>
        <p:spPr/>
        <p:txBody>
          <a:bodyPr/>
          <a:lstStyle/>
          <a:p>
            <a:pPr eaLnBrk="1" hangingPunct="1">
              <a:defRPr/>
            </a:pPr>
            <a:r>
              <a:rPr lang="en-US" dirty="0">
                <a:cs typeface="+mj-cs"/>
              </a:rPr>
              <a:t>The mammalian cycle of locomotion is organized by central pattern generators in the spinal cord</a:t>
            </a:r>
          </a:p>
        </p:txBody>
      </p:sp>
      <p:pic>
        <p:nvPicPr>
          <p:cNvPr id="20482" name="Picture 3" descr="Chart&#10;&#10;Description automatically generated">
            <a:extLst>
              <a:ext uri="{FF2B5EF4-FFF2-40B4-BE49-F238E27FC236}">
                <a16:creationId xmlns:a16="http://schemas.microsoft.com/office/drawing/2014/main" id="{55BE43F7-312D-6F55-9326-CBBF1D80A4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2800" y="533400"/>
            <a:ext cx="49784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41B04341-70C6-D203-2E5B-568E7C4FC93A}"/>
              </a:ext>
            </a:extLst>
          </p:cNvPr>
          <p:cNvSpPr>
            <a:spLocks noGrp="1" noChangeArrowheads="1"/>
          </p:cNvSpPr>
          <p:nvPr>
            <p:ph type="title"/>
          </p:nvPr>
        </p:nvSpPr>
        <p:spPr/>
        <p:txBody>
          <a:bodyPr/>
          <a:lstStyle/>
          <a:p>
            <a:pPr eaLnBrk="1" hangingPunct="1">
              <a:defRPr/>
            </a:pPr>
            <a:r>
              <a:rPr lang="en-US" dirty="0">
                <a:cs typeface="+mj-cs"/>
              </a:rPr>
              <a:t>The mammalian cycle of locomotion is organized by central pattern generators in the spinal cord</a:t>
            </a:r>
          </a:p>
        </p:txBody>
      </p:sp>
      <p:pic>
        <p:nvPicPr>
          <p:cNvPr id="21506" name="Picture 2" descr="Diagram&#10;&#10;Description automatically generated">
            <a:extLst>
              <a:ext uri="{FF2B5EF4-FFF2-40B4-BE49-F238E27FC236}">
                <a16:creationId xmlns:a16="http://schemas.microsoft.com/office/drawing/2014/main" id="{14AB825C-574F-2DAE-3CB4-3451F270C0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666750"/>
            <a:ext cx="8534400"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486F8-2AC2-B1E0-90B7-205C54A32396}"/>
              </a:ext>
            </a:extLst>
          </p:cNvPr>
          <p:cNvSpPr>
            <a:spLocks noGrp="1"/>
          </p:cNvSpPr>
          <p:nvPr>
            <p:ph type="title"/>
          </p:nvPr>
        </p:nvSpPr>
        <p:spPr/>
        <p:txBody>
          <a:bodyPr/>
          <a:lstStyle/>
          <a:p>
            <a:endParaRPr lang="en-US"/>
          </a:p>
        </p:txBody>
      </p:sp>
      <p:sp>
        <p:nvSpPr>
          <p:cNvPr id="3" name="TextBox 2">
            <a:extLst>
              <a:ext uri="{FF2B5EF4-FFF2-40B4-BE49-F238E27FC236}">
                <a16:creationId xmlns:a16="http://schemas.microsoft.com/office/drawing/2014/main" id="{5A8002B3-7789-4232-CF86-A76E3E44BEEE}"/>
              </a:ext>
            </a:extLst>
          </p:cNvPr>
          <p:cNvSpPr txBox="1"/>
          <p:nvPr/>
        </p:nvSpPr>
        <p:spPr>
          <a:xfrm>
            <a:off x="3352800" y="3429000"/>
            <a:ext cx="1399742" cy="461665"/>
          </a:xfrm>
          <a:prstGeom prst="rect">
            <a:avLst/>
          </a:prstGeom>
          <a:noFill/>
        </p:spPr>
        <p:txBody>
          <a:bodyPr wrap="none" rtlCol="0">
            <a:spAutoFit/>
          </a:bodyPr>
          <a:lstStyle/>
          <a:p>
            <a:r>
              <a:rPr lang="en-US" dirty="0"/>
              <a:t>Doc cam</a:t>
            </a:r>
          </a:p>
        </p:txBody>
      </p:sp>
    </p:spTree>
    <p:extLst>
      <p:ext uri="{BB962C8B-B14F-4D97-AF65-F5344CB8AC3E}">
        <p14:creationId xmlns:p14="http://schemas.microsoft.com/office/powerpoint/2010/main" val="5801086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85B54E6C-B2E7-0A5E-976E-DBE2359DA48E}"/>
              </a:ext>
            </a:extLst>
          </p:cNvPr>
          <p:cNvSpPr>
            <a:spLocks noGrp="1" noChangeArrowheads="1"/>
          </p:cNvSpPr>
          <p:nvPr>
            <p:ph type="title"/>
          </p:nvPr>
        </p:nvSpPr>
        <p:spPr/>
        <p:txBody>
          <a:bodyPr/>
          <a:lstStyle/>
          <a:p>
            <a:pPr algn="ctr" eaLnBrk="1" hangingPunct="1">
              <a:defRPr/>
            </a:pPr>
            <a:r>
              <a:rPr lang="en-US" dirty="0">
                <a:cs typeface="+mj-cs"/>
              </a:rPr>
              <a:t>Central pattern generator in the spinal cord</a:t>
            </a:r>
          </a:p>
        </p:txBody>
      </p:sp>
      <p:pic>
        <p:nvPicPr>
          <p:cNvPr id="22530" name="Picture 3" descr="Diagram&#10;&#10;Description automatically generated">
            <a:extLst>
              <a:ext uri="{FF2B5EF4-FFF2-40B4-BE49-F238E27FC236}">
                <a16:creationId xmlns:a16="http://schemas.microsoft.com/office/drawing/2014/main" id="{ED6B29A3-6568-8E9D-D146-586ABC985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035050"/>
            <a:ext cx="8534400" cy="478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8D6067D1-134D-0120-C127-6BFBA13EA5F2}"/>
              </a:ext>
            </a:extLst>
          </p:cNvPr>
          <p:cNvSpPr>
            <a:spLocks noGrp="1" noChangeArrowheads="1"/>
          </p:cNvSpPr>
          <p:nvPr>
            <p:ph type="title"/>
          </p:nvPr>
        </p:nvSpPr>
        <p:spPr/>
        <p:txBody>
          <a:bodyPr/>
          <a:lstStyle/>
          <a:p>
            <a:pPr algn="ctr" eaLnBrk="1" hangingPunct="1">
              <a:defRPr/>
            </a:pPr>
            <a:r>
              <a:rPr lang="en-US" dirty="0">
                <a:cs typeface="+mj-cs"/>
              </a:rPr>
              <a:t>The reticular formation</a:t>
            </a:r>
          </a:p>
        </p:txBody>
      </p:sp>
      <p:pic>
        <p:nvPicPr>
          <p:cNvPr id="23554" name="Picture 2" descr="Diagram&#10;&#10;Description automatically generated">
            <a:extLst>
              <a:ext uri="{FF2B5EF4-FFF2-40B4-BE49-F238E27FC236}">
                <a16:creationId xmlns:a16="http://schemas.microsoft.com/office/drawing/2014/main" id="{EBDCADAC-5A9B-72A2-A7AB-DD64C893F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050" y="508000"/>
            <a:ext cx="75819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a:extLst>
              <a:ext uri="{FF2B5EF4-FFF2-40B4-BE49-F238E27FC236}">
                <a16:creationId xmlns:a16="http://schemas.microsoft.com/office/drawing/2014/main" id="{0F05C65A-FD30-4922-B1A6-B4AD03BE7D9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The Interacting Parts</a:t>
            </a:r>
          </a:p>
        </p:txBody>
      </p:sp>
      <p:pic>
        <p:nvPicPr>
          <p:cNvPr id="25602" name="Picture 2" descr="An external file that holds a picture, illustration, etc.&#10;Object name is nihms179659f1.jpg Object name is nihms179659f1.jpg">
            <a:extLst>
              <a:ext uri="{FF2B5EF4-FFF2-40B4-BE49-F238E27FC236}">
                <a16:creationId xmlns:a16="http://schemas.microsoft.com/office/drawing/2014/main" id="{6DE91FD9-B97B-803D-D853-AC112F9334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0605" t="49059" r="3558"/>
          <a:stretch>
            <a:fillRect/>
          </a:stretch>
        </p:blipFill>
        <p:spPr bwMode="auto">
          <a:xfrm>
            <a:off x="381000" y="1676400"/>
            <a:ext cx="8585200" cy="450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TextBox 3">
            <a:extLst>
              <a:ext uri="{FF2B5EF4-FFF2-40B4-BE49-F238E27FC236}">
                <a16:creationId xmlns:a16="http://schemas.microsoft.com/office/drawing/2014/main" id="{4F4DD3A7-4435-FB80-67F8-B933B243EF15}"/>
              </a:ext>
            </a:extLst>
          </p:cNvPr>
          <p:cNvSpPr txBox="1">
            <a:spLocks noChangeArrowheads="1"/>
          </p:cNvSpPr>
          <p:nvPr/>
        </p:nvSpPr>
        <p:spPr bwMode="auto">
          <a:xfrm>
            <a:off x="838200" y="5715000"/>
            <a:ext cx="411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MLR = Mesencephalic locomotor region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53106B2C-CFE3-F503-69F7-37AF914B93D6}"/>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Optogenetic methods used to control electrical activity in nerve cells</a:t>
            </a:r>
          </a:p>
        </p:txBody>
      </p:sp>
      <p:pic>
        <p:nvPicPr>
          <p:cNvPr id="26626" name="Picture 3">
            <a:extLst>
              <a:ext uri="{FF2B5EF4-FFF2-40B4-BE49-F238E27FC236}">
                <a16:creationId xmlns:a16="http://schemas.microsoft.com/office/drawing/2014/main" id="{03484AF7-DD61-B179-2324-7EAFBF149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3225" y="454025"/>
            <a:ext cx="57800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026524-A026-C414-8DA6-2E5CA0F00859}"/>
              </a:ext>
            </a:extLst>
          </p:cNvPr>
          <p:cNvSpPr>
            <a:spLocks noGrp="1"/>
          </p:cNvSpPr>
          <p:nvPr>
            <p:ph type="title"/>
          </p:nvPr>
        </p:nvSpPr>
        <p:spPr>
          <a:xfrm>
            <a:off x="771525" y="1967266"/>
            <a:ext cx="1971675" cy="2547257"/>
          </a:xfrm>
          <a:noFill/>
        </p:spPr>
        <p:txBody>
          <a:bodyPr anchor="ctr">
            <a:normAutofit/>
          </a:bodyPr>
          <a:lstStyle/>
          <a:p>
            <a:pPr algn="ctr"/>
            <a:r>
              <a:rPr lang="en-US" sz="3100" dirty="0"/>
              <a:t>Courtesy </a:t>
            </a:r>
            <a:r>
              <a:rPr lang="en-US" sz="3100" dirty="0" err="1"/>
              <a:t>Cris</a:t>
            </a:r>
            <a:r>
              <a:rPr lang="en-US" sz="3100" dirty="0"/>
              <a:t> Neil, U. Oregon</a:t>
            </a:r>
          </a:p>
        </p:txBody>
      </p:sp>
      <p:pic>
        <p:nvPicPr>
          <p:cNvPr id="3" name="chr2 mlr small (cris neil u oregon)">
            <a:hlinkClick r:id="" action="ppaction://media"/>
            <a:extLst>
              <a:ext uri="{FF2B5EF4-FFF2-40B4-BE49-F238E27FC236}">
                <a16:creationId xmlns:a16="http://schemas.microsoft.com/office/drawing/2014/main" id="{99B9E33F-5FDE-D00E-6161-B18696AAA7B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582987" y="1520764"/>
            <a:ext cx="5085525" cy="3814143"/>
          </a:xfrm>
          <a:prstGeom prst="rect">
            <a:avLst/>
          </a:prstGeom>
        </p:spPr>
      </p:pic>
    </p:spTree>
    <p:extLst>
      <p:ext uri="{BB962C8B-B14F-4D97-AF65-F5344CB8AC3E}">
        <p14:creationId xmlns:p14="http://schemas.microsoft.com/office/powerpoint/2010/main" val="308365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a:extLst>
              <a:ext uri="{FF2B5EF4-FFF2-40B4-BE49-F238E27FC236}">
                <a16:creationId xmlns:a16="http://schemas.microsoft.com/office/drawing/2014/main" id="{FFB37330-09B0-597B-639D-8F8F82F72851}"/>
              </a:ext>
            </a:extLst>
          </p:cNvPr>
          <p:cNvSpPr>
            <a:spLocks noGrp="1" noChangeArrowheads="1"/>
          </p:cNvSpPr>
          <p:nvPr>
            <p:ph type="title"/>
          </p:nvPr>
        </p:nvSpPr>
        <p:spPr/>
        <p:txBody>
          <a:bodyPr/>
          <a:lstStyle/>
          <a:p>
            <a:pPr algn="ctr" eaLnBrk="1" hangingPunct="1"/>
            <a:r>
              <a:rPr lang="en-US" altLang="en-US">
                <a:ea typeface="ＭＳ Ｐゴシック" panose="020B0600070205080204" pitchFamily="34" charset="-128"/>
              </a:rPr>
              <a:t>Types of Neurons</a:t>
            </a:r>
          </a:p>
        </p:txBody>
      </p:sp>
      <p:graphicFrame>
        <p:nvGraphicFramePr>
          <p:cNvPr id="4" name="Content Placeholder 3">
            <a:extLst>
              <a:ext uri="{FF2B5EF4-FFF2-40B4-BE49-F238E27FC236}">
                <a16:creationId xmlns:a16="http://schemas.microsoft.com/office/drawing/2014/main" id="{8D64EDD4-FE23-4E8F-1597-82DA6111211D}"/>
              </a:ext>
            </a:extLst>
          </p:cNvPr>
          <p:cNvGraphicFramePr>
            <a:graphicFrameLocks noGrp="1"/>
          </p:cNvGraphicFramePr>
          <p:nvPr>
            <p:ph idx="1"/>
          </p:nvPr>
        </p:nvGraphicFramePr>
        <p:xfrm>
          <a:off x="228600" y="1128713"/>
          <a:ext cx="8686800" cy="4600576"/>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1371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2667000">
                  <a:extLst>
                    <a:ext uri="{9D8B030D-6E8A-4147-A177-3AD203B41FA5}">
                      <a16:colId xmlns:a16="http://schemas.microsoft.com/office/drawing/2014/main" val="20005"/>
                    </a:ext>
                  </a:extLst>
                </a:gridCol>
              </a:tblGrid>
              <a:tr h="1188658">
                <a:tc>
                  <a:txBody>
                    <a:bodyPr/>
                    <a:lstStyle/>
                    <a:p>
                      <a:r>
                        <a:rPr lang="en-US" sz="1800" dirty="0">
                          <a:solidFill>
                            <a:schemeClr val="tx1"/>
                          </a:solidFill>
                        </a:rPr>
                        <a:t>Type</a:t>
                      </a:r>
                    </a:p>
                  </a:txBody>
                  <a:tcPr marT="45714" marB="45714"/>
                </a:tc>
                <a:tc>
                  <a:txBody>
                    <a:bodyPr/>
                    <a:lstStyle/>
                    <a:p>
                      <a:r>
                        <a:rPr lang="en-US" sz="1800" dirty="0">
                          <a:solidFill>
                            <a:schemeClr val="tx1"/>
                          </a:solidFill>
                        </a:rPr>
                        <a:t>Axon</a:t>
                      </a:r>
                      <a:r>
                        <a:rPr lang="en-US" sz="1800" baseline="0" dirty="0">
                          <a:solidFill>
                            <a:schemeClr val="tx1"/>
                          </a:solidFill>
                        </a:rPr>
                        <a:t> Diameter</a:t>
                      </a:r>
                    </a:p>
                    <a:p>
                      <a:r>
                        <a:rPr lang="en-US" sz="1800" baseline="0" dirty="0">
                          <a:solidFill>
                            <a:schemeClr val="tx1"/>
                          </a:solidFill>
                        </a:rPr>
                        <a:t>(</a:t>
                      </a:r>
                      <a:r>
                        <a:rPr lang="el-GR" sz="1800" dirty="0">
                          <a:solidFill>
                            <a:schemeClr val="tx1"/>
                          </a:solidFill>
                        </a:rPr>
                        <a:t>μ</a:t>
                      </a:r>
                      <a:r>
                        <a:rPr lang="en-US" sz="1800" dirty="0">
                          <a:solidFill>
                            <a:schemeClr val="tx1"/>
                          </a:solidFill>
                        </a:rPr>
                        <a:t>m)</a:t>
                      </a:r>
                    </a:p>
                  </a:txBody>
                  <a:tcPr marT="45714" marB="45714"/>
                </a:tc>
                <a:tc>
                  <a:txBody>
                    <a:bodyPr/>
                    <a:lstStyle/>
                    <a:p>
                      <a:r>
                        <a:rPr lang="en-US" sz="1800" dirty="0">
                          <a:solidFill>
                            <a:schemeClr val="tx1"/>
                          </a:solidFill>
                        </a:rPr>
                        <a:t>Signal</a:t>
                      </a:r>
                      <a:r>
                        <a:rPr lang="en-US" sz="1800" baseline="0" dirty="0">
                          <a:solidFill>
                            <a:schemeClr val="tx1"/>
                          </a:solidFill>
                        </a:rPr>
                        <a:t> Speed</a:t>
                      </a:r>
                    </a:p>
                    <a:p>
                      <a:r>
                        <a:rPr lang="en-US" sz="1800" baseline="0" dirty="0">
                          <a:solidFill>
                            <a:schemeClr val="tx1"/>
                          </a:solidFill>
                        </a:rPr>
                        <a:t>(ms</a:t>
                      </a:r>
                      <a:r>
                        <a:rPr lang="en-US" sz="1800" baseline="30000" dirty="0">
                          <a:solidFill>
                            <a:schemeClr val="tx1"/>
                          </a:solidFill>
                        </a:rPr>
                        <a:t>-1</a:t>
                      </a:r>
                      <a:r>
                        <a:rPr lang="en-US" sz="1800" baseline="0" dirty="0">
                          <a:solidFill>
                            <a:schemeClr val="tx1"/>
                          </a:solidFill>
                        </a:rPr>
                        <a:t>)</a:t>
                      </a:r>
                      <a:endParaRPr lang="en-US" sz="1800" dirty="0">
                        <a:solidFill>
                          <a:schemeClr val="tx1"/>
                        </a:solidFill>
                      </a:endParaRPr>
                    </a:p>
                  </a:txBody>
                  <a:tcPr marT="45714" marB="45714"/>
                </a:tc>
                <a:tc>
                  <a:txBody>
                    <a:bodyPr/>
                    <a:lstStyle/>
                    <a:p>
                      <a:r>
                        <a:rPr lang="en-US" sz="1800" b="1" dirty="0">
                          <a:solidFill>
                            <a:schemeClr val="tx1"/>
                          </a:solidFill>
                        </a:rPr>
                        <a:t>Soma Location</a:t>
                      </a:r>
                    </a:p>
                  </a:txBody>
                  <a:tcPr marT="45714" marB="45714"/>
                </a:tc>
                <a:tc>
                  <a:txBody>
                    <a:bodyPr/>
                    <a:lstStyle/>
                    <a:p>
                      <a:r>
                        <a:rPr lang="en-US" sz="1800" dirty="0">
                          <a:solidFill>
                            <a:schemeClr val="tx1"/>
                          </a:solidFill>
                        </a:rPr>
                        <a:t>Innervate</a:t>
                      </a:r>
                    </a:p>
                  </a:txBody>
                  <a:tcPr marT="45714" marB="45714"/>
                </a:tc>
                <a:tc>
                  <a:txBody>
                    <a:bodyPr/>
                    <a:lstStyle/>
                    <a:p>
                      <a:endParaRPr lang="en-US" sz="1800" dirty="0"/>
                    </a:p>
                  </a:txBody>
                  <a:tcPr marT="45714" marB="45714"/>
                </a:tc>
                <a:extLst>
                  <a:ext uri="{0D108BD9-81ED-4DB2-BD59-A6C34878D82A}">
                    <a16:rowId xmlns:a16="http://schemas.microsoft.com/office/drawing/2014/main" val="10000"/>
                  </a:ext>
                </a:extLst>
              </a:tr>
              <a:tr h="914387">
                <a:tc>
                  <a:txBody>
                    <a:bodyPr/>
                    <a:lstStyle/>
                    <a:p>
                      <a:r>
                        <a:rPr lang="en-US" sz="1800" dirty="0"/>
                        <a:t>Ia sensory</a:t>
                      </a:r>
                    </a:p>
                  </a:txBody>
                  <a:tcPr marT="45714" marB="45714"/>
                </a:tc>
                <a:tc>
                  <a:txBody>
                    <a:bodyPr/>
                    <a:lstStyle/>
                    <a:p>
                      <a:r>
                        <a:rPr lang="en-US" sz="1800" dirty="0"/>
                        <a:t>13-20 </a:t>
                      </a:r>
                    </a:p>
                  </a:txBody>
                  <a:tcPr marT="45714" marB="45714"/>
                </a:tc>
                <a:tc>
                  <a:txBody>
                    <a:bodyPr/>
                    <a:lstStyle/>
                    <a:p>
                      <a:r>
                        <a:rPr lang="en-US" sz="1800" dirty="0"/>
                        <a:t>70-120</a:t>
                      </a:r>
                    </a:p>
                  </a:txBody>
                  <a:tcPr marT="45714" marB="45714"/>
                </a:tc>
                <a:tc>
                  <a:txBody>
                    <a:bodyPr/>
                    <a:lstStyle/>
                    <a:p>
                      <a:r>
                        <a:rPr lang="en-US" sz="1800" dirty="0"/>
                        <a:t>Dorsal root ganglion</a:t>
                      </a:r>
                    </a:p>
                  </a:txBody>
                  <a:tcPr marT="45714" marB="45714"/>
                </a:tc>
                <a:tc>
                  <a:txBody>
                    <a:bodyPr/>
                    <a:lstStyle/>
                    <a:p>
                      <a:r>
                        <a:rPr lang="en-US" sz="1800" dirty="0"/>
                        <a:t>Nuclear bag fibers</a:t>
                      </a:r>
                    </a:p>
                  </a:txBody>
                  <a:tcPr marT="45714" marB="45714"/>
                </a:tc>
                <a:tc>
                  <a:txBody>
                    <a:bodyPr/>
                    <a:lstStyle/>
                    <a:p>
                      <a:r>
                        <a:rPr lang="en-US" sz="1800" dirty="0"/>
                        <a:t>Very fast</a:t>
                      </a:r>
                    </a:p>
                  </a:txBody>
                  <a:tcPr marT="45714" marB="45714"/>
                </a:tc>
                <a:extLst>
                  <a:ext uri="{0D108BD9-81ED-4DB2-BD59-A6C34878D82A}">
                    <a16:rowId xmlns:a16="http://schemas.microsoft.com/office/drawing/2014/main" val="10001"/>
                  </a:ext>
                </a:extLst>
              </a:tr>
              <a:tr h="1040638">
                <a:tc>
                  <a:txBody>
                    <a:bodyPr/>
                    <a:lstStyle/>
                    <a:p>
                      <a:r>
                        <a:rPr lang="en-US" sz="1800" dirty="0"/>
                        <a:t>II sensory</a:t>
                      </a:r>
                    </a:p>
                  </a:txBody>
                  <a:tcPr marT="45714" marB="45714"/>
                </a:tc>
                <a:tc>
                  <a:txBody>
                    <a:bodyPr/>
                    <a:lstStyle/>
                    <a:p>
                      <a:r>
                        <a:rPr lang="en-US" sz="1800" dirty="0"/>
                        <a:t>6-12</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30-70</a:t>
                      </a:r>
                    </a:p>
                  </a:txBody>
                  <a:tcPr marT="45714" marB="45714"/>
                </a:tc>
                <a:tc>
                  <a:txBody>
                    <a:bodyPr/>
                    <a:lstStyle/>
                    <a:p>
                      <a:r>
                        <a:rPr lang="en-US" sz="1800" dirty="0"/>
                        <a:t>Dorsal root ganglion</a:t>
                      </a:r>
                    </a:p>
                  </a:txBody>
                  <a:tcPr marT="45714" marB="45714"/>
                </a:tc>
                <a:tc>
                  <a:txBody>
                    <a:bodyPr/>
                    <a:lstStyle/>
                    <a:p>
                      <a:r>
                        <a:rPr lang="en-US" sz="1800" dirty="0"/>
                        <a:t>Nuclear bag and nuclear</a:t>
                      </a:r>
                      <a:r>
                        <a:rPr lang="en-US" sz="1800" baseline="0" dirty="0"/>
                        <a:t> chain fibers</a:t>
                      </a:r>
                      <a:endParaRPr lang="en-US" sz="1800" dirty="0"/>
                    </a:p>
                  </a:txBody>
                  <a:tcPr marT="45714" marB="45714"/>
                </a:tc>
                <a:tc>
                  <a:txBody>
                    <a:bodyPr/>
                    <a:lstStyle/>
                    <a:p>
                      <a:r>
                        <a:rPr lang="en-US" sz="1800" dirty="0"/>
                        <a:t>Fast, second most highly myelinated</a:t>
                      </a:r>
                      <a:r>
                        <a:rPr lang="en-US" sz="1800" baseline="0" dirty="0"/>
                        <a:t> axon type</a:t>
                      </a:r>
                      <a:endParaRPr lang="en-US" sz="1800" dirty="0"/>
                    </a:p>
                  </a:txBody>
                  <a:tcPr marT="45714" marB="45714"/>
                </a:tc>
                <a:extLst>
                  <a:ext uri="{0D108BD9-81ED-4DB2-BD59-A6C34878D82A}">
                    <a16:rowId xmlns:a16="http://schemas.microsoft.com/office/drawing/2014/main" val="10002"/>
                  </a:ext>
                </a:extLst>
              </a:tr>
              <a:tr h="728446">
                <a:tc>
                  <a:txBody>
                    <a:bodyPr/>
                    <a:lstStyle/>
                    <a:p>
                      <a:r>
                        <a:rPr lang="el-GR" sz="1800" dirty="0"/>
                        <a:t>γ</a:t>
                      </a:r>
                      <a:r>
                        <a:rPr lang="en-US" sz="1800" dirty="0"/>
                        <a:t> motor</a:t>
                      </a:r>
                    </a:p>
                  </a:txBody>
                  <a:tcPr marT="45714" marB="45714"/>
                </a:tc>
                <a:tc>
                  <a:txBody>
                    <a:bodyPr/>
                    <a:lstStyle/>
                    <a:p>
                      <a:r>
                        <a:rPr lang="en-US" sz="1800" dirty="0"/>
                        <a:t>5-8</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4-24</a:t>
                      </a:r>
                    </a:p>
                  </a:txBody>
                  <a:tcPr marT="45714" marB="45714"/>
                </a:tc>
                <a:tc>
                  <a:txBody>
                    <a:bodyPr/>
                    <a:lstStyle/>
                    <a:p>
                      <a:r>
                        <a:rPr lang="en-US" sz="1800" dirty="0"/>
                        <a:t>Ventral</a:t>
                      </a:r>
                      <a:r>
                        <a:rPr lang="en-US" sz="1800" baseline="0" dirty="0"/>
                        <a:t> </a:t>
                      </a:r>
                      <a:r>
                        <a:rPr lang="en-US" sz="1800" dirty="0"/>
                        <a:t>horn</a:t>
                      </a:r>
                    </a:p>
                  </a:txBody>
                  <a:tcPr marT="45714" marB="45714"/>
                </a:tc>
                <a:tc>
                  <a:txBody>
                    <a:bodyPr/>
                    <a:lstStyle/>
                    <a:p>
                      <a:r>
                        <a:rPr lang="en-US" sz="1800" dirty="0"/>
                        <a:t>Intrafusal fibers</a:t>
                      </a:r>
                    </a:p>
                  </a:txBody>
                  <a:tcPr marT="45714" marB="45714"/>
                </a:tc>
                <a:tc>
                  <a:txBody>
                    <a:bodyPr/>
                    <a:lstStyle/>
                    <a:p>
                      <a:r>
                        <a:rPr lang="en-US" sz="1800" dirty="0"/>
                        <a:t>Small</a:t>
                      </a:r>
                      <a:r>
                        <a:rPr lang="en-US" sz="1800" baseline="0" dirty="0"/>
                        <a:t> and slower conduction</a:t>
                      </a:r>
                      <a:endParaRPr lang="en-US" sz="1800" dirty="0"/>
                    </a:p>
                  </a:txBody>
                  <a:tcPr marT="45714" marB="45714"/>
                </a:tc>
                <a:extLst>
                  <a:ext uri="{0D108BD9-81ED-4DB2-BD59-A6C34878D82A}">
                    <a16:rowId xmlns:a16="http://schemas.microsoft.com/office/drawing/2014/main" val="10003"/>
                  </a:ext>
                </a:extLst>
              </a:tr>
              <a:tr h="728446">
                <a:tc>
                  <a:txBody>
                    <a:bodyPr/>
                    <a:lstStyle/>
                    <a:p>
                      <a:r>
                        <a:rPr lang="el-GR" sz="1800" dirty="0"/>
                        <a:t>α</a:t>
                      </a:r>
                      <a:r>
                        <a:rPr lang="en-US" sz="1800" dirty="0"/>
                        <a:t> motor</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13-20</a:t>
                      </a:r>
                    </a:p>
                  </a:txBody>
                  <a:tcPr marT="45714" marB="4571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t>80-120</a:t>
                      </a:r>
                    </a:p>
                  </a:txBody>
                  <a:tcPr marT="45714" marB="45714"/>
                </a:tc>
                <a:tc>
                  <a:txBody>
                    <a:bodyPr/>
                    <a:lstStyle/>
                    <a:p>
                      <a:r>
                        <a:rPr lang="en-US" sz="1800" dirty="0"/>
                        <a:t>Ventral horn</a:t>
                      </a:r>
                    </a:p>
                  </a:txBody>
                  <a:tcPr marT="45714" marB="45714"/>
                </a:tc>
                <a:tc>
                  <a:txBody>
                    <a:bodyPr/>
                    <a:lstStyle/>
                    <a:p>
                      <a:r>
                        <a:rPr lang="en-US" sz="1800" dirty="0"/>
                        <a:t>Muscle fibers</a:t>
                      </a:r>
                    </a:p>
                  </a:txBody>
                  <a:tcPr marT="45714" marB="45714"/>
                </a:tc>
                <a:tc>
                  <a:txBody>
                    <a:bodyPr/>
                    <a:lstStyle/>
                    <a:p>
                      <a:r>
                        <a:rPr lang="en-US" sz="1800" dirty="0"/>
                        <a:t>Very fast</a:t>
                      </a:r>
                    </a:p>
                  </a:txBody>
                  <a:tcPr marT="45714" marB="45714"/>
                </a:tc>
                <a:extLst>
                  <a:ext uri="{0D108BD9-81ED-4DB2-BD59-A6C34878D82A}">
                    <a16:rowId xmlns:a16="http://schemas.microsoft.com/office/drawing/2014/main" val="10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a:extLst>
              <a:ext uri="{FF2B5EF4-FFF2-40B4-BE49-F238E27FC236}">
                <a16:creationId xmlns:a16="http://schemas.microsoft.com/office/drawing/2014/main" id="{86C5AFA3-23D2-1D81-7502-04818C639069}"/>
              </a:ext>
            </a:extLst>
          </p:cNvPr>
          <p:cNvSpPr>
            <a:spLocks noGrp="1" noChangeArrowheads="1"/>
          </p:cNvSpPr>
          <p:nvPr>
            <p:ph type="title"/>
          </p:nvPr>
        </p:nvSpPr>
        <p:spPr/>
        <p:txBody>
          <a:bodyPr/>
          <a:lstStyle/>
          <a:p>
            <a:pPr algn="ctr" eaLnBrk="1" hangingPunct="1"/>
            <a:r>
              <a:rPr lang="en-US" altLang="en-US">
                <a:ea typeface="ＭＳ Ｐゴシック" panose="020B0600070205080204" pitchFamily="34" charset="-128"/>
              </a:rPr>
              <a:t>Placement of Spindles</a:t>
            </a:r>
          </a:p>
        </p:txBody>
      </p:sp>
      <p:pic>
        <p:nvPicPr>
          <p:cNvPr id="40962" name="Picture 4">
            <a:extLst>
              <a:ext uri="{FF2B5EF4-FFF2-40B4-BE49-F238E27FC236}">
                <a16:creationId xmlns:a16="http://schemas.microsoft.com/office/drawing/2014/main" id="{367CB00A-D3C5-59AC-B540-72D8C59AB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524000"/>
            <a:ext cx="31226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3" name="Picture 6">
            <a:extLst>
              <a:ext uri="{FF2B5EF4-FFF2-40B4-BE49-F238E27FC236}">
                <a16:creationId xmlns:a16="http://schemas.microsoft.com/office/drawing/2014/main" id="{2C48E03A-D8BD-B4F5-5A67-421EEC6D0AD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752600" y="4191000"/>
            <a:ext cx="2692400" cy="2559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2">
            <a:extLst>
              <a:ext uri="{FF2B5EF4-FFF2-40B4-BE49-F238E27FC236}">
                <a16:creationId xmlns:a16="http://schemas.microsoft.com/office/drawing/2014/main" id="{B4518752-27B2-4E65-1243-AE074D9C496B}"/>
              </a:ext>
            </a:extLst>
          </p:cNvPr>
          <p:cNvSpPr txBox="1">
            <a:spLocks/>
          </p:cNvSpPr>
          <p:nvPr/>
        </p:nvSpPr>
        <p:spPr>
          <a:xfrm>
            <a:off x="152400" y="1371600"/>
            <a:ext cx="5943600" cy="2895600"/>
          </a:xfrm>
          <a:prstGeom prst="rect">
            <a:avLst/>
          </a:prstGeom>
        </p:spPr>
        <p:txBody>
          <a:bodyPr>
            <a:normAutofit fontScale="77500" lnSpcReduction="20000"/>
          </a:bodyPr>
          <a:lstStyle/>
          <a:p>
            <a:pPr marL="457200" indent="-457200" fontAlgn="auto">
              <a:spcBef>
                <a:spcPct val="20000"/>
              </a:spcBef>
              <a:spcAft>
                <a:spcPts val="0"/>
              </a:spcAft>
              <a:buClr>
                <a:srgbClr val="002060"/>
              </a:buClr>
              <a:buSzPct val="70000"/>
              <a:buFont typeface=".SF NS Symbols Regular"/>
              <a:buChar char="★"/>
              <a:defRPr/>
            </a:pPr>
            <a:r>
              <a:rPr lang="en-US" sz="3200" dirty="0">
                <a:solidFill>
                  <a:schemeClr val="tx2"/>
                </a:solidFill>
                <a:latin typeface="+mn-lt"/>
              </a:rPr>
              <a:t>Found in almost all muscles</a:t>
            </a:r>
          </a:p>
          <a:p>
            <a:pPr marL="457200" indent="-457200" fontAlgn="auto">
              <a:spcBef>
                <a:spcPct val="20000"/>
              </a:spcBef>
              <a:spcAft>
                <a:spcPts val="0"/>
              </a:spcAft>
              <a:buClr>
                <a:srgbClr val="002060"/>
              </a:buClr>
              <a:buSzPct val="70000"/>
              <a:buFont typeface=".SF NS Symbols Regular"/>
              <a:buChar char="★"/>
              <a:defRPr/>
            </a:pPr>
            <a:r>
              <a:rPr lang="en-US" sz="3200" dirty="0">
                <a:solidFill>
                  <a:schemeClr val="tx2"/>
                </a:solidFill>
                <a:latin typeface="+mn-lt"/>
              </a:rPr>
              <a:t>From 10 to over a 1000 spindles in each muscle</a:t>
            </a:r>
          </a:p>
          <a:p>
            <a:pPr marL="457200" indent="-457200" fontAlgn="auto">
              <a:spcBef>
                <a:spcPct val="20000"/>
              </a:spcBef>
              <a:spcAft>
                <a:spcPts val="0"/>
              </a:spcAft>
              <a:buClr>
                <a:srgbClr val="002060"/>
              </a:buClr>
              <a:buSzPct val="70000"/>
              <a:buFont typeface=".SF NS Symbols Regular"/>
              <a:buChar char="★"/>
              <a:defRPr/>
            </a:pPr>
            <a:r>
              <a:rPr lang="en-US" sz="3200" dirty="0">
                <a:solidFill>
                  <a:schemeClr val="tx2"/>
                </a:solidFill>
                <a:latin typeface="+mn-lt"/>
              </a:rPr>
              <a:t>Number of spindles roughly proportional to size of muscle</a:t>
            </a:r>
          </a:p>
          <a:p>
            <a:pPr marL="457200" indent="-457200" fontAlgn="auto">
              <a:spcBef>
                <a:spcPct val="20000"/>
              </a:spcBef>
              <a:spcAft>
                <a:spcPts val="0"/>
              </a:spcAft>
              <a:buClr>
                <a:srgbClr val="002060"/>
              </a:buClr>
              <a:buSzPct val="70000"/>
              <a:buFont typeface=".SF NS Symbols Regular"/>
              <a:buChar char="★"/>
              <a:defRPr/>
            </a:pPr>
            <a:r>
              <a:rPr lang="en-US" sz="3200" dirty="0">
                <a:solidFill>
                  <a:schemeClr val="tx2"/>
                </a:solidFill>
                <a:latin typeface="+mn-lt"/>
              </a:rPr>
              <a:t>Do not run the length of the muscle</a:t>
            </a:r>
          </a:p>
          <a:p>
            <a:pPr marL="914400" lvl="1" indent="-457200" fontAlgn="auto">
              <a:spcBef>
                <a:spcPct val="20000"/>
              </a:spcBef>
              <a:spcAft>
                <a:spcPts val="0"/>
              </a:spcAft>
              <a:buClr>
                <a:srgbClr val="002060"/>
              </a:buClr>
              <a:buSzPct val="70000"/>
              <a:buFont typeface=".SF NS Symbols Regular"/>
              <a:buChar char="★"/>
              <a:defRPr/>
            </a:pPr>
            <a:r>
              <a:rPr lang="en-US" sz="3200" dirty="0">
                <a:solidFill>
                  <a:schemeClr val="tx2"/>
                </a:solidFill>
                <a:latin typeface="+mn-lt"/>
              </a:rPr>
              <a:t>e</a:t>
            </a:r>
            <a:r>
              <a:rPr lang="en-US" sz="3200" dirty="0" err="1">
                <a:solidFill>
                  <a:schemeClr val="tx2"/>
                </a:solidFill>
                <a:latin typeface="+mn-lt"/>
              </a:rPr>
              <a:t>xcept</a:t>
            </a:r>
            <a:r>
              <a:rPr lang="en-US" sz="3200" dirty="0">
                <a:solidFill>
                  <a:schemeClr val="tx2"/>
                </a:solidFill>
                <a:latin typeface="+mn-lt"/>
              </a:rPr>
              <a:t> for short muscles</a:t>
            </a:r>
          </a:p>
          <a:p>
            <a:pPr marL="342900" indent="-342900" fontAlgn="auto">
              <a:spcBef>
                <a:spcPct val="20000"/>
              </a:spcBef>
              <a:spcAft>
                <a:spcPts val="0"/>
              </a:spcAft>
              <a:buClr>
                <a:schemeClr val="accent1"/>
              </a:buClr>
              <a:buSzPct val="70000"/>
              <a:buFont typeface="Wingdings 2"/>
              <a:buChar char=""/>
              <a:defRPr/>
            </a:pPr>
            <a:endParaRPr lang="en-US" sz="3200" dirty="0">
              <a:solidFill>
                <a:schemeClr val="tx2"/>
              </a:solidFill>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Title 1">
            <a:extLst>
              <a:ext uri="{FF2B5EF4-FFF2-40B4-BE49-F238E27FC236}">
                <a16:creationId xmlns:a16="http://schemas.microsoft.com/office/drawing/2014/main" id="{340798A0-18E1-C2C0-C11C-D68A974C11EF}"/>
              </a:ext>
            </a:extLst>
          </p:cNvPr>
          <p:cNvSpPr>
            <a:spLocks noGrp="1" noChangeArrowheads="1"/>
          </p:cNvSpPr>
          <p:nvPr>
            <p:ph type="title"/>
          </p:nvPr>
        </p:nvSpPr>
        <p:spPr/>
        <p:txBody>
          <a:bodyPr/>
          <a:lstStyle/>
          <a:p>
            <a:pPr algn="ctr" eaLnBrk="1" hangingPunct="1"/>
            <a:r>
              <a:rPr lang="en-US" altLang="en-US">
                <a:ea typeface="ＭＳ Ｐゴシック" panose="020B0600070205080204" pitchFamily="34" charset="-128"/>
              </a:rPr>
              <a:t>Number of Spindles</a:t>
            </a:r>
          </a:p>
        </p:txBody>
      </p:sp>
      <p:pic>
        <p:nvPicPr>
          <p:cNvPr id="41986" name="Picture 2">
            <a:extLst>
              <a:ext uri="{FF2B5EF4-FFF2-40B4-BE49-F238E27FC236}">
                <a16:creationId xmlns:a16="http://schemas.microsoft.com/office/drawing/2014/main" id="{298E9561-EC05-B649-4985-8B98023C94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777875"/>
            <a:ext cx="8159750" cy="5546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a:extLst>
              <a:ext uri="{FF2B5EF4-FFF2-40B4-BE49-F238E27FC236}">
                <a16:creationId xmlns:a16="http://schemas.microsoft.com/office/drawing/2014/main" id="{48501F03-2844-A29D-B20C-9BEDD8336866}"/>
              </a:ext>
            </a:extLst>
          </p:cNvPr>
          <p:cNvSpPr>
            <a:spLocks noGrp="1" noChangeArrowheads="1"/>
          </p:cNvSpPr>
          <p:nvPr>
            <p:ph type="title"/>
          </p:nvPr>
        </p:nvSpPr>
        <p:spPr/>
        <p:txBody>
          <a:bodyPr/>
          <a:lstStyle/>
          <a:p>
            <a:pPr algn="ctr" eaLnBrk="1" hangingPunct="1">
              <a:defRPr/>
            </a:pPr>
            <a:r>
              <a:rPr lang="en-US" dirty="0">
                <a:cs typeface="+mj-cs"/>
              </a:rPr>
              <a:t>Negative feedback regulation of muscle tension by Golgi tendon organs</a:t>
            </a:r>
          </a:p>
        </p:txBody>
      </p:sp>
      <p:pic>
        <p:nvPicPr>
          <p:cNvPr id="55298" name="Picture 2" descr="Diagram&#10;&#10;Description automatically generated">
            <a:extLst>
              <a:ext uri="{FF2B5EF4-FFF2-40B4-BE49-F238E27FC236}">
                <a16:creationId xmlns:a16="http://schemas.microsoft.com/office/drawing/2014/main" id="{8550D2D4-1FE4-9655-7F0F-C41A58C9B8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533400"/>
            <a:ext cx="73152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Title 1">
            <a:extLst>
              <a:ext uri="{FF2B5EF4-FFF2-40B4-BE49-F238E27FC236}">
                <a16:creationId xmlns:a16="http://schemas.microsoft.com/office/drawing/2014/main" id="{FF2DC5AF-7372-19AD-166A-5E5E86B04FD9}"/>
              </a:ext>
            </a:extLst>
          </p:cNvPr>
          <p:cNvSpPr>
            <a:spLocks noGrp="1" noChangeArrowheads="1"/>
          </p:cNvSpPr>
          <p:nvPr>
            <p:ph type="title"/>
          </p:nvPr>
        </p:nvSpPr>
        <p:spPr/>
        <p:txBody>
          <a:bodyPr/>
          <a:lstStyle/>
          <a:p>
            <a:pPr algn="ctr"/>
            <a:r>
              <a:rPr lang="en-US" altLang="en-US">
                <a:solidFill>
                  <a:schemeClr val="bg1"/>
                </a:solidFill>
                <a:ea typeface="ＭＳ Ｐゴシック" panose="020B0600070205080204" pitchFamily="34" charset="-128"/>
              </a:rPr>
              <a:t>Ib afferent encodes force</a:t>
            </a:r>
          </a:p>
        </p:txBody>
      </p:sp>
      <p:sp>
        <p:nvSpPr>
          <p:cNvPr id="56322" name="TextBox 3">
            <a:extLst>
              <a:ext uri="{FF2B5EF4-FFF2-40B4-BE49-F238E27FC236}">
                <a16:creationId xmlns:a16="http://schemas.microsoft.com/office/drawing/2014/main" id="{EFD4BC78-578B-E4A1-A12C-3ED5916AA983}"/>
              </a:ext>
            </a:extLst>
          </p:cNvPr>
          <p:cNvSpPr txBox="1">
            <a:spLocks noChangeArrowheads="1"/>
          </p:cNvSpPr>
          <p:nvPr/>
        </p:nvSpPr>
        <p:spPr bwMode="auto">
          <a:xfrm rot="-5400000">
            <a:off x="1656556" y="2921794"/>
            <a:ext cx="1570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Muscle Force</a:t>
            </a:r>
          </a:p>
        </p:txBody>
      </p:sp>
      <p:sp>
        <p:nvSpPr>
          <p:cNvPr id="56323" name="TextBox 4">
            <a:extLst>
              <a:ext uri="{FF2B5EF4-FFF2-40B4-BE49-F238E27FC236}">
                <a16:creationId xmlns:a16="http://schemas.microsoft.com/office/drawing/2014/main" id="{F04F8684-3D13-A389-DFE0-C931DBE3FBF2}"/>
              </a:ext>
            </a:extLst>
          </p:cNvPr>
          <p:cNvSpPr txBox="1">
            <a:spLocks noChangeArrowheads="1"/>
          </p:cNvSpPr>
          <p:nvPr/>
        </p:nvSpPr>
        <p:spPr bwMode="auto">
          <a:xfrm>
            <a:off x="4076700" y="4541838"/>
            <a:ext cx="1784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Ib afferent firing</a:t>
            </a:r>
          </a:p>
        </p:txBody>
      </p:sp>
      <p:pic>
        <p:nvPicPr>
          <p:cNvPr id="56324" name="Picture 5">
            <a:extLst>
              <a:ext uri="{FF2B5EF4-FFF2-40B4-BE49-F238E27FC236}">
                <a16:creationId xmlns:a16="http://schemas.microsoft.com/office/drawing/2014/main" id="{7FA26012-8273-FC88-C2FE-A9AA4A7678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4613" y="2514600"/>
            <a:ext cx="47085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a:extLst>
              <a:ext uri="{FF2B5EF4-FFF2-40B4-BE49-F238E27FC236}">
                <a16:creationId xmlns:a16="http://schemas.microsoft.com/office/drawing/2014/main" id="{42A91590-8DC6-2217-6902-E060C93DA83F}"/>
              </a:ext>
            </a:extLst>
          </p:cNvPr>
          <p:cNvSpPr>
            <a:spLocks noGrp="1" noChangeArrowheads="1"/>
          </p:cNvSpPr>
          <p:nvPr>
            <p:ph type="title"/>
          </p:nvPr>
        </p:nvSpPr>
        <p:spPr/>
        <p:txBody>
          <a:bodyPr/>
          <a:lstStyle/>
          <a:p>
            <a:pPr algn="ctr"/>
            <a:r>
              <a:rPr lang="en-US" altLang="en-US">
                <a:solidFill>
                  <a:schemeClr val="bg1"/>
                </a:solidFill>
                <a:ea typeface="ＭＳ Ｐゴシック" panose="020B0600070205080204" pitchFamily="34" charset="-128"/>
              </a:rPr>
              <a:t>Ib afferent encodes force</a:t>
            </a:r>
          </a:p>
        </p:txBody>
      </p:sp>
      <p:pic>
        <p:nvPicPr>
          <p:cNvPr id="57346" name="Picture 2">
            <a:extLst>
              <a:ext uri="{FF2B5EF4-FFF2-40B4-BE49-F238E27FC236}">
                <a16:creationId xmlns:a16="http://schemas.microsoft.com/office/drawing/2014/main" id="{9916AF5E-796B-7B3F-B5FA-7C753E85AA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838200"/>
            <a:ext cx="5516563" cy="508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7" name="TextBox 3">
            <a:extLst>
              <a:ext uri="{FF2B5EF4-FFF2-40B4-BE49-F238E27FC236}">
                <a16:creationId xmlns:a16="http://schemas.microsoft.com/office/drawing/2014/main" id="{6A0E514A-A8CF-D621-8492-404ABB04D00F}"/>
              </a:ext>
            </a:extLst>
          </p:cNvPr>
          <p:cNvSpPr txBox="1">
            <a:spLocks noChangeArrowheads="1"/>
          </p:cNvSpPr>
          <p:nvPr/>
        </p:nvSpPr>
        <p:spPr bwMode="auto">
          <a:xfrm>
            <a:off x="3889375" y="6103938"/>
            <a:ext cx="14938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1800"/>
              <a:t>Muscle force</a:t>
            </a:r>
          </a:p>
        </p:txBody>
      </p:sp>
      <p:sp>
        <p:nvSpPr>
          <p:cNvPr id="57348" name="TextBox 4">
            <a:extLst>
              <a:ext uri="{FF2B5EF4-FFF2-40B4-BE49-F238E27FC236}">
                <a16:creationId xmlns:a16="http://schemas.microsoft.com/office/drawing/2014/main" id="{C91ADA06-FAD2-B2DB-B006-5ECC63BDF5CA}"/>
              </a:ext>
            </a:extLst>
          </p:cNvPr>
          <p:cNvSpPr txBox="1">
            <a:spLocks noChangeArrowheads="1"/>
          </p:cNvSpPr>
          <p:nvPr/>
        </p:nvSpPr>
        <p:spPr bwMode="auto">
          <a:xfrm rot="-5400000">
            <a:off x="204787" y="3195638"/>
            <a:ext cx="2244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a:t>Ib afferent firing rate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a:extLst>
              <a:ext uri="{FF2B5EF4-FFF2-40B4-BE49-F238E27FC236}">
                <a16:creationId xmlns:a16="http://schemas.microsoft.com/office/drawing/2014/main" id="{4ECE2619-1730-9AB0-198A-7F7D592BA786}"/>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Spindles and GTOs</a:t>
            </a:r>
          </a:p>
        </p:txBody>
      </p:sp>
      <p:graphicFrame>
        <p:nvGraphicFramePr>
          <p:cNvPr id="4" name="Table 3">
            <a:extLst>
              <a:ext uri="{FF2B5EF4-FFF2-40B4-BE49-F238E27FC236}">
                <a16:creationId xmlns:a16="http://schemas.microsoft.com/office/drawing/2014/main" id="{37B5CF38-C09F-2656-2AF8-C305CD0437D9}"/>
              </a:ext>
            </a:extLst>
          </p:cNvPr>
          <p:cNvGraphicFramePr>
            <a:graphicFrameLocks noGrp="1"/>
          </p:cNvGraphicFramePr>
          <p:nvPr/>
        </p:nvGraphicFramePr>
        <p:xfrm>
          <a:off x="1524000" y="685800"/>
          <a:ext cx="6096000" cy="5592891"/>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793">
                <a:tc>
                  <a:txBody>
                    <a:bodyPr/>
                    <a:lstStyle/>
                    <a:p>
                      <a:pPr algn="ctr"/>
                      <a:r>
                        <a:rPr lang="en-US" sz="1800" dirty="0">
                          <a:solidFill>
                            <a:schemeClr val="tx1"/>
                          </a:solidFill>
                        </a:rPr>
                        <a:t>Spindle Sensor</a:t>
                      </a:r>
                    </a:p>
                  </a:txBody>
                  <a:tcPr marT="45714" marB="45714"/>
                </a:tc>
                <a:tc>
                  <a:txBody>
                    <a:bodyPr/>
                    <a:lstStyle/>
                    <a:p>
                      <a:pPr algn="ctr"/>
                      <a:r>
                        <a:rPr lang="en-US" sz="1800" dirty="0">
                          <a:solidFill>
                            <a:schemeClr val="tx1"/>
                          </a:solidFill>
                        </a:rPr>
                        <a:t>GTO Sensor</a:t>
                      </a:r>
                    </a:p>
                  </a:txBody>
                  <a:tcPr marT="45714" marB="45714"/>
                </a:tc>
                <a:extLst>
                  <a:ext uri="{0D108BD9-81ED-4DB2-BD59-A6C34878D82A}">
                    <a16:rowId xmlns:a16="http://schemas.microsoft.com/office/drawing/2014/main" val="10000"/>
                  </a:ext>
                </a:extLst>
              </a:tr>
              <a:tr h="370793">
                <a:tc>
                  <a:txBody>
                    <a:bodyPr/>
                    <a:lstStyle/>
                    <a:p>
                      <a:pPr algn="ctr"/>
                      <a:r>
                        <a:rPr lang="en-US" sz="1800" dirty="0"/>
                        <a:t>Length and △L/</a:t>
                      </a:r>
                      <a:r>
                        <a:rPr lang="en-US" sz="1800" dirty="0" err="1"/>
                        <a:t>dt</a:t>
                      </a:r>
                      <a:endParaRPr lang="en-US" sz="1800" dirty="0"/>
                    </a:p>
                  </a:txBody>
                  <a:tcPr marT="45714" marB="45714"/>
                </a:tc>
                <a:tc>
                  <a:txBody>
                    <a:bodyPr/>
                    <a:lstStyle/>
                    <a:p>
                      <a:pPr algn="ctr"/>
                      <a:r>
                        <a:rPr lang="en-US" sz="1800" dirty="0"/>
                        <a:t>Force</a:t>
                      </a:r>
                    </a:p>
                  </a:txBody>
                  <a:tcPr marT="45714" marB="45714"/>
                </a:tc>
                <a:extLst>
                  <a:ext uri="{0D108BD9-81ED-4DB2-BD59-A6C34878D82A}">
                    <a16:rowId xmlns:a16="http://schemas.microsoft.com/office/drawing/2014/main" val="10001"/>
                  </a:ext>
                </a:extLst>
              </a:tr>
              <a:tr h="370793">
                <a:tc>
                  <a:txBody>
                    <a:bodyPr/>
                    <a:lstStyle/>
                    <a:p>
                      <a:pPr algn="ctr"/>
                      <a:r>
                        <a:rPr lang="en-US" sz="1800" dirty="0" err="1"/>
                        <a:t>Ia</a:t>
                      </a:r>
                      <a:r>
                        <a:rPr lang="en-US" sz="1800" dirty="0"/>
                        <a:t> and II afferents</a:t>
                      </a:r>
                    </a:p>
                  </a:txBody>
                  <a:tcPr marT="45714" marB="45714"/>
                </a:tc>
                <a:tc>
                  <a:txBody>
                    <a:bodyPr/>
                    <a:lstStyle/>
                    <a:p>
                      <a:pPr algn="ctr"/>
                      <a:r>
                        <a:rPr lang="en-US" sz="1800" dirty="0" err="1"/>
                        <a:t>Ib</a:t>
                      </a:r>
                      <a:r>
                        <a:rPr lang="en-US" sz="1800" dirty="0"/>
                        <a:t> afferent</a:t>
                      </a:r>
                    </a:p>
                  </a:txBody>
                  <a:tcPr marT="45714" marB="45714"/>
                </a:tc>
                <a:extLst>
                  <a:ext uri="{0D108BD9-81ED-4DB2-BD59-A6C34878D82A}">
                    <a16:rowId xmlns:a16="http://schemas.microsoft.com/office/drawing/2014/main" val="10002"/>
                  </a:ext>
                </a:extLst>
              </a:tr>
              <a:tr h="1462986">
                <a:tc>
                  <a:txBody>
                    <a:bodyPr/>
                    <a:lstStyle/>
                    <a:p>
                      <a:pPr algn="ctr"/>
                      <a:r>
                        <a:rPr lang="en-US" sz="1800" dirty="0" err="1"/>
                        <a:t>Ia</a:t>
                      </a:r>
                      <a:r>
                        <a:rPr lang="en-US" sz="1800" dirty="0"/>
                        <a:t> afferent provides </a:t>
                      </a:r>
                      <a:r>
                        <a:rPr lang="en-US" sz="1800" u="sng" dirty="0"/>
                        <a:t>direct</a:t>
                      </a:r>
                      <a:r>
                        <a:rPr lang="en-US" sz="1800" dirty="0"/>
                        <a:t> excitatory drive to alpha motor neurons innervating homonymous and synergist muscles</a:t>
                      </a:r>
                    </a:p>
                  </a:txBody>
                  <a:tcPr marT="45714" marB="45714"/>
                </a:tc>
                <a:tc>
                  <a:txBody>
                    <a:bodyPr/>
                    <a:lstStyle/>
                    <a:p>
                      <a:pPr algn="ctr"/>
                      <a:r>
                        <a:rPr lang="en-US" sz="1800" dirty="0" err="1"/>
                        <a:t>Ib</a:t>
                      </a:r>
                      <a:r>
                        <a:rPr lang="en-US" sz="1800" dirty="0"/>
                        <a:t> afferent provides inhibitory drive to alpha motor neurons innervating homonymous muscle </a:t>
                      </a:r>
                      <a:r>
                        <a:rPr lang="en-US" sz="1800" u="sng" dirty="0"/>
                        <a:t>through interneurons</a:t>
                      </a:r>
                    </a:p>
                  </a:txBody>
                  <a:tcPr marT="45714" marB="45714"/>
                </a:tc>
                <a:extLst>
                  <a:ext uri="{0D108BD9-81ED-4DB2-BD59-A6C34878D82A}">
                    <a16:rowId xmlns:a16="http://schemas.microsoft.com/office/drawing/2014/main" val="10003"/>
                  </a:ext>
                </a:extLst>
              </a:tr>
              <a:tr h="1462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Ia</a:t>
                      </a:r>
                      <a:r>
                        <a:rPr lang="en-US" sz="1800" dirty="0"/>
                        <a:t> afferent provides inhibitory drive to alpha motor neurons innervating antagonist muscle </a:t>
                      </a:r>
                      <a:r>
                        <a:rPr lang="en-US" sz="1800" u="sng" dirty="0"/>
                        <a:t>through interneurons</a:t>
                      </a:r>
                    </a:p>
                  </a:txBody>
                  <a:tcPr marT="45714" marB="45714"/>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err="1"/>
                        <a:t>Ib</a:t>
                      </a:r>
                      <a:r>
                        <a:rPr lang="en-US" sz="1800" dirty="0"/>
                        <a:t> afferent provides excitatory drive to alpha motor neurons innervating antagonist muscle </a:t>
                      </a:r>
                      <a:r>
                        <a:rPr lang="en-US" sz="1800" u="sng" dirty="0"/>
                        <a:t>through interneurons</a:t>
                      </a:r>
                    </a:p>
                  </a:txBody>
                  <a:tcPr marT="45714" marB="45714"/>
                </a:tc>
                <a:extLst>
                  <a:ext uri="{0D108BD9-81ED-4DB2-BD59-A6C34878D82A}">
                    <a16:rowId xmlns:a16="http://schemas.microsoft.com/office/drawing/2014/main" val="10004"/>
                  </a:ext>
                </a:extLst>
              </a:tr>
              <a:tr h="914362">
                <a:tc>
                  <a:txBody>
                    <a:bodyPr/>
                    <a:lstStyle/>
                    <a:p>
                      <a:endParaRPr lang="en-US" sz="1800" dirty="0"/>
                    </a:p>
                  </a:txBody>
                  <a:tcPr marT="45714" marB="45714"/>
                </a:tc>
                <a:tc>
                  <a:txBody>
                    <a:bodyPr/>
                    <a:lstStyle/>
                    <a:p>
                      <a:pPr algn="ctr"/>
                      <a:r>
                        <a:rPr lang="en-US" sz="1800" dirty="0" err="1"/>
                        <a:t>Ib</a:t>
                      </a:r>
                      <a:r>
                        <a:rPr lang="en-US" sz="1800" dirty="0"/>
                        <a:t> afferent has widespread connections in the spinal cord</a:t>
                      </a:r>
                    </a:p>
                  </a:txBody>
                  <a:tcPr marT="45714" marB="45714"/>
                </a:tc>
                <a:extLst>
                  <a:ext uri="{0D108BD9-81ED-4DB2-BD59-A6C34878D82A}">
                    <a16:rowId xmlns:a16="http://schemas.microsoft.com/office/drawing/2014/main" val="10005"/>
                  </a:ext>
                </a:extLst>
              </a:tr>
              <a:tr h="640051">
                <a:tc>
                  <a:txBody>
                    <a:bodyPr/>
                    <a:lstStyle/>
                    <a:p>
                      <a:pPr algn="ctr"/>
                      <a:r>
                        <a:rPr lang="en-US" sz="1800" dirty="0"/>
                        <a:t>Spindle arranged in parallel with the extrafusal fibers</a:t>
                      </a:r>
                    </a:p>
                  </a:txBody>
                  <a:tcPr marT="45714" marB="45714"/>
                </a:tc>
                <a:tc>
                  <a:txBody>
                    <a:bodyPr/>
                    <a:lstStyle/>
                    <a:p>
                      <a:pPr algn="ctr"/>
                      <a:r>
                        <a:rPr lang="en-US" sz="1800" dirty="0"/>
                        <a:t>GTO arranged in series with the extrafusal fibers</a:t>
                      </a:r>
                    </a:p>
                  </a:txBody>
                  <a:tcPr marT="45714" marB="45714"/>
                </a:tc>
                <a:extLst>
                  <a:ext uri="{0D108BD9-81ED-4DB2-BD59-A6C34878D82A}">
                    <a16:rowId xmlns:a16="http://schemas.microsoft.com/office/drawing/2014/main" val="10006"/>
                  </a:ext>
                </a:extLst>
              </a:tr>
            </a:tbl>
          </a:graphicData>
        </a:graphic>
      </p:graphicFrame>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2421</TotalTime>
  <Words>780</Words>
  <Application>Microsoft Macintosh PowerPoint</Application>
  <PresentationFormat>On-screen Show (4:3)</PresentationFormat>
  <Paragraphs>124</Paragraphs>
  <Slides>27</Slides>
  <Notes>6</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Arial</vt:lpstr>
      <vt:lpstr>ＭＳ Ｐゴシック</vt:lpstr>
      <vt:lpstr>Times</vt:lpstr>
      <vt:lpstr>Times New Roman</vt:lpstr>
      <vt:lpstr>Symbol</vt:lpstr>
      <vt:lpstr>System Font Regular</vt:lpstr>
      <vt:lpstr>.SF NS Symbols Regular</vt:lpstr>
      <vt:lpstr>Wingdings 2</vt:lpstr>
      <vt:lpstr>ＭＳ ゴシック</vt:lpstr>
      <vt:lpstr>Wingdings</vt:lpstr>
      <vt:lpstr>Verdana</vt:lpstr>
      <vt:lpstr>Blank Presentation</vt:lpstr>
      <vt:lpstr>BMD ENG 301 Quantitative Systems Physiology (Nervous System)</vt:lpstr>
      <vt:lpstr>Proprioceptor Activity</vt:lpstr>
      <vt:lpstr>Types of Neurons</vt:lpstr>
      <vt:lpstr>Placement of Spindles</vt:lpstr>
      <vt:lpstr>Number of Spindles</vt:lpstr>
      <vt:lpstr>Negative feedback regulation of muscle tension by Golgi tendon organs</vt:lpstr>
      <vt:lpstr>Ib afferent encodes force</vt:lpstr>
      <vt:lpstr>Ib afferent encodes force</vt:lpstr>
      <vt:lpstr>Spindles and GTOs</vt:lpstr>
      <vt:lpstr>PowerPoint Presentation</vt:lpstr>
      <vt:lpstr>Flexor Reflex</vt:lpstr>
      <vt:lpstr>Spinal cord circuitry for the flexion–crossed extension reflex</vt:lpstr>
      <vt:lpstr>Withdrawal + Crossed Extension Reflexes</vt:lpstr>
      <vt:lpstr>Reflexes</vt:lpstr>
      <vt:lpstr>PowerPoint Presentation</vt:lpstr>
      <vt:lpstr>BMD ENG 301 Quantitative Systems Physiology (Nervous System)</vt:lpstr>
      <vt:lpstr>Organization of the motor system (body only)</vt:lpstr>
      <vt:lpstr>Motor control is distributed</vt:lpstr>
      <vt:lpstr>The mammalian cycle of locomotion is organized by central pattern generators in the spinal cord</vt:lpstr>
      <vt:lpstr>The mammalian cycle of locomotion is organized by central pattern generators in the spinal cord</vt:lpstr>
      <vt:lpstr>The mammalian cycle of locomotion is organized by central pattern generators in the spinal cord</vt:lpstr>
      <vt:lpstr>PowerPoint Presentation</vt:lpstr>
      <vt:lpstr>Central pattern generator in the spinal cord</vt:lpstr>
      <vt:lpstr>The reticular formation</vt:lpstr>
      <vt:lpstr>The Interacting Parts</vt:lpstr>
      <vt:lpstr>Optogenetic methods used to control electrical activity in nerve cells</vt:lpstr>
      <vt:lpstr>Courtesy Cris Neil, U. Oregon</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169</cp:revision>
  <cp:lastPrinted>2019-11-18T15:24:49Z</cp:lastPrinted>
  <dcterms:created xsi:type="dcterms:W3CDTF">2002-12-24T01:08:46Z</dcterms:created>
  <dcterms:modified xsi:type="dcterms:W3CDTF">2022-11-18T19:36:39Z</dcterms:modified>
</cp:coreProperties>
</file>